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heme/theme2.xml" ContentType="application/vnd.openxmlformats-officedocument.theme+xml"/>
  <Override PartName="/ppt/tags/tag7.xml" ContentType="application/vnd.openxmlformats-officedocument.presentationml.tags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2.xml" ContentType="application/vnd.openxmlformats-officedocument.presentationml.notesSlide+xml"/>
  <Override PartName="/ppt/tags/tag14.xml" ContentType="application/vnd.openxmlformats-officedocument.presentationml.tags+xml"/>
  <Override PartName="/ppt/notesSlides/notesSlide3.xml" ContentType="application/vnd.openxmlformats-officedocument.presentationml.notesSlide+xml"/>
  <Override PartName="/ppt/tags/tag15.xml" ContentType="application/vnd.openxmlformats-officedocument.presentationml.tags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tags/tag16.xml" ContentType="application/vnd.openxmlformats-officedocument.presentationml.tags+xml"/>
  <Override PartName="/ppt/notesSlides/notesSlide4.xml" ContentType="application/vnd.openxmlformats-officedocument.presentationml.notesSlide+xml"/>
  <Override PartName="/ppt/tags/tag17.xml" ContentType="application/vnd.openxmlformats-officedocument.presentationml.tags+xml"/>
  <Override PartName="/ppt/notesSlides/notesSlide5.xml" ContentType="application/vnd.openxmlformats-officedocument.presentationml.notesSlide+xml"/>
  <Override PartName="/ppt/tags/tag18.xml" ContentType="application/vnd.openxmlformats-officedocument.presentationml.tags+xml"/>
  <Override PartName="/ppt/notesSlides/notesSlide6.xml" ContentType="application/vnd.openxmlformats-officedocument.presentationml.notesSlide+xml"/>
  <Override PartName="/ppt/tags/tag19.xml" ContentType="application/vnd.openxmlformats-officedocument.presentationml.tags+xml"/>
  <Override PartName="/ppt/notesSlides/notesSlide7.xml" ContentType="application/vnd.openxmlformats-officedocument.presentationml.notesSlide+xml"/>
  <Override PartName="/ppt/tags/tag20.xml" ContentType="application/vnd.openxmlformats-officedocument.presentationml.tags+xml"/>
  <Override PartName="/ppt/notesSlides/notesSlide8.xml" ContentType="application/vnd.openxmlformats-officedocument.presentationml.notesSlide+xml"/>
  <Override PartName="/ppt/tags/tag21.xml" ContentType="application/vnd.openxmlformats-officedocument.presentationml.tags+xml"/>
  <Override PartName="/ppt/notesSlides/notesSlide9.xml" ContentType="application/vnd.openxmlformats-officedocument.presentationml.notesSlide+xml"/>
  <Override PartName="/ppt/tags/tag22.xml" ContentType="application/vnd.openxmlformats-officedocument.presentationml.tags+xml"/>
  <Override PartName="/ppt/notesSlides/notesSlide10.xml" ContentType="application/vnd.openxmlformats-officedocument.presentationml.notesSlide+xml"/>
  <Override PartName="/ppt/tags/tag23.xml" ContentType="application/vnd.openxmlformats-officedocument.presentationml.tags+xml"/>
  <Override PartName="/ppt/notesSlides/notesSlide11.xml" ContentType="application/vnd.openxmlformats-officedocument.presentationml.notesSlide+xml"/>
  <Override PartName="/ppt/tags/tag24.xml" ContentType="application/vnd.openxmlformats-officedocument.presentationml.tags+xml"/>
  <Override PartName="/ppt/notesSlides/notesSlide12.xml" ContentType="application/vnd.openxmlformats-officedocument.presentationml.notesSlide+xml"/>
  <Override PartName="/ppt/tags/tag25.xml" ContentType="application/vnd.openxmlformats-officedocument.presentationml.tags+xml"/>
  <Override PartName="/ppt/notesSlides/notesSlide13.xml" ContentType="application/vnd.openxmlformats-officedocument.presentationml.notesSlide+xml"/>
  <Override PartName="/ppt/tags/tag26.xml" ContentType="application/vnd.openxmlformats-officedocument.presentationml.tags+xml"/>
  <Override PartName="/ppt/notesSlides/notesSlide1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tags/tag27.xml" ContentType="application/vnd.openxmlformats-officedocument.presentationml.tags+xml"/>
  <Override PartName="/ppt/notesSlides/notesSlide15.xml" ContentType="application/vnd.openxmlformats-officedocument.presentationml.notesSlide+xml"/>
  <Override PartName="/ppt/tags/tag28.xml" ContentType="application/vnd.openxmlformats-officedocument.presentationml.tags+xml"/>
  <Override PartName="/ppt/notesSlides/notesSlide16.xml" ContentType="application/vnd.openxmlformats-officedocument.presentationml.notesSlide+xml"/>
  <Override PartName="/ppt/tags/tag29.xml" ContentType="application/vnd.openxmlformats-officedocument.presentationml.tags+xml"/>
  <Override PartName="/ppt/notesSlides/notesSlide17.xml" ContentType="application/vnd.openxmlformats-officedocument.presentationml.notesSlide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32"/>
  </p:notesMasterIdLst>
  <p:sldIdLst>
    <p:sldId id="276" r:id="rId5"/>
    <p:sldId id="257" r:id="rId6"/>
    <p:sldId id="258" r:id="rId7"/>
    <p:sldId id="259" r:id="rId8"/>
    <p:sldId id="303" r:id="rId9"/>
    <p:sldId id="277" r:id="rId10"/>
    <p:sldId id="279" r:id="rId11"/>
    <p:sldId id="280" r:id="rId12"/>
    <p:sldId id="281" r:id="rId13"/>
    <p:sldId id="287" r:id="rId14"/>
    <p:sldId id="304" r:id="rId15"/>
    <p:sldId id="283" r:id="rId16"/>
    <p:sldId id="284" r:id="rId17"/>
    <p:sldId id="285" r:id="rId18"/>
    <p:sldId id="286" r:id="rId19"/>
    <p:sldId id="289" r:id="rId20"/>
    <p:sldId id="290" r:id="rId21"/>
    <p:sldId id="292" r:id="rId22"/>
    <p:sldId id="293" r:id="rId23"/>
    <p:sldId id="294" r:id="rId24"/>
    <p:sldId id="298" r:id="rId25"/>
    <p:sldId id="299" r:id="rId26"/>
    <p:sldId id="300" r:id="rId27"/>
    <p:sldId id="305" r:id="rId28"/>
    <p:sldId id="301" r:id="rId29"/>
    <p:sldId id="272" r:id="rId30"/>
    <p:sldId id="302" r:id="rId31"/>
  </p:sldIdLst>
  <p:sldSz cx="12192000" cy="6858000"/>
  <p:notesSz cx="6858000" cy="1857375"/>
  <p:custDataLst>
    <p:tags r:id="rId33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ción predeterminada" id="{077B82B8-8C99-46FB-B178-7B2366BBA221}">
          <p14:sldIdLst>
            <p14:sldId id="276"/>
            <p14:sldId id="257"/>
            <p14:sldId id="258"/>
            <p14:sldId id="259"/>
            <p14:sldId id="303"/>
            <p14:sldId id="277"/>
            <p14:sldId id="279"/>
            <p14:sldId id="280"/>
            <p14:sldId id="281"/>
            <p14:sldId id="287"/>
            <p14:sldId id="304"/>
            <p14:sldId id="283"/>
            <p14:sldId id="284"/>
            <p14:sldId id="285"/>
            <p14:sldId id="286"/>
            <p14:sldId id="289"/>
            <p14:sldId id="290"/>
            <p14:sldId id="292"/>
            <p14:sldId id="293"/>
            <p14:sldId id="294"/>
            <p14:sldId id="298"/>
            <p14:sldId id="299"/>
            <p14:sldId id="300"/>
            <p14:sldId id="305"/>
            <p14:sldId id="301"/>
            <p14:sldId id="272"/>
            <p14:sldId id="30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744" userDrawn="1">
          <p15:clr>
            <a:srgbClr val="A4A3A4"/>
          </p15:clr>
        </p15:guide>
        <p15:guide id="2" pos="28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BBD3AA52-0FB4-F6D0-6D07-1A3D2D9FD3FC}" name="Marianne Seidler" initials="MS" userId="S::mariannes@skillup.tech::bb0b4178-c940-4a9a-9c5e-e97bf5d50d86" providerId="AD"/>
  <p188:author id="{F554C3DC-94B8-9F7D-83FC-6D4CEC0DE845}" name="Dawn Teel-Friedman" initials="DTF" userId="Dawn Teel-Friedman" providerId="None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Beth Larsen" initials="BL" lastIdx="1" clrIdx="4">
    <p:extLst>
      <p:ext uri="{19B8F6BF-5375-455C-9EA6-DF929625EA0E}">
        <p15:presenceInfo xmlns:p15="http://schemas.microsoft.com/office/powerpoint/2012/main" userId="04edb8684ac0beb8" providerId="Windows Live"/>
      </p:ext>
    </p:extLst>
  </p:cmAuthor>
  <p:cmAuthor id="6" name="Matt Ockenfels" initials="MO" lastIdx="1" clrIdx="5">
    <p:extLst>
      <p:ext uri="{19B8F6BF-5375-455C-9EA6-DF929625EA0E}">
        <p15:presenceInfo xmlns:p15="http://schemas.microsoft.com/office/powerpoint/2012/main" userId="S::matto@skillup.tech::1f5f8b86-5465-4302-9a82-9a36d055e8b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E95FF"/>
    <a:srgbClr val="8A3FFC"/>
    <a:srgbClr val="FF7EB6"/>
    <a:srgbClr val="FFF0F7"/>
    <a:srgbClr val="007D79"/>
    <a:srgbClr val="0D0A08"/>
    <a:srgbClr val="08BDBA"/>
    <a:srgbClr val="B5ABF3"/>
    <a:srgbClr val="C8C0F6"/>
    <a:srgbClr val="F4B57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3B4B98B0-60AC-42C2-AFA5-B58CD77FA1E5}" styleName="Estilo claro 1 - Acent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C89EF96-8CEA-46FF-86C4-4CE0E7609802}" styleName="Estilo claro 3 - Acento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F1AB2-1976-4502-BF36-3FF5EA218861}" styleName="Estilo medio 4 - Énfasis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E8B1032C-EA38-4F05-BA0D-38AFFFC7BED3}" styleName="Estilo claro 3 - Acento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668" autoAdjust="0"/>
    <p:restoredTop sz="91525" autoAdjust="0"/>
  </p:normalViewPr>
  <p:slideViewPr>
    <p:cSldViewPr snapToGrid="0">
      <p:cViewPr varScale="1">
        <p:scale>
          <a:sx n="87" d="100"/>
          <a:sy n="87" d="100"/>
        </p:scale>
        <p:origin x="60" y="468"/>
      </p:cViewPr>
      <p:guideLst>
        <p:guide orient="horz" pos="744"/>
        <p:guide pos="28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200" d="100"/>
        <a:sy n="2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microsoft.com/office/2018/10/relationships/authors" Target="authors.xml"/><Relationship Id="rId21" Type="http://schemas.openxmlformats.org/officeDocument/2006/relationships/slide" Target="slides/slide17.xml"/><Relationship Id="rId34" Type="http://schemas.openxmlformats.org/officeDocument/2006/relationships/commentAuthors" Target="comment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gs" Target="tags/tag1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notesMaster" Target="notesMasters/notesMaster1.xml"/><Relationship Id="rId37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B2ACDA5-DBC0-48F3-8D2B-44AA55F03932}" type="doc">
      <dgm:prSet loTypeId="urn:microsoft.com/office/officeart/2005/8/layout/default" loCatId="list" qsTypeId="urn:microsoft.com/office/officeart/2005/8/quickstyle/simple1" qsCatId="simple" csTypeId="urn:microsoft.com/office/officeart/2005/8/colors/accent1_4" csCatId="accent1" phldr="1"/>
      <dgm:spPr/>
      <dgm:t>
        <a:bodyPr/>
        <a:lstStyle/>
        <a:p>
          <a:endParaRPr lang="es-ES"/>
        </a:p>
      </dgm:t>
    </dgm:pt>
    <dgm:pt modelId="{E2F4207D-F887-4A8B-AAA5-39BFD4651E0C}">
      <dgm:prSet phldrT="[Texto]" custT="1"/>
      <dgm:spPr>
        <a:solidFill>
          <a:srgbClr val="B5ABF3"/>
        </a:solidFill>
        <a:ln w="12700" cap="flat" cmpd="sng" algn="ctr">
          <a:solidFill>
            <a:srgbClr val="525252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247650" tIns="247650" rIns="247650" bIns="247650" numCol="1" spcCol="1270" anchor="ctr" anchorCtr="0"/>
        <a:lstStyle/>
        <a:p>
          <a:pPr algn="ctr"/>
          <a:r>
            <a:rPr lang="en-US" sz="1800" b="1" kern="1200" noProof="0" dirty="0">
              <a:solidFill>
                <a:srgbClr val="525252"/>
              </a:solidFill>
              <a:latin typeface="IBM Plex Sans"/>
              <a:ea typeface="+mn-ea"/>
              <a:cs typeface="+mn-cs"/>
            </a:rPr>
            <a:t>Data Collection</a:t>
          </a:r>
        </a:p>
        <a:p>
          <a:pPr algn="l"/>
          <a:r>
            <a:rPr lang="en-US" sz="1800" kern="1200" noProof="0" dirty="0">
              <a:solidFill>
                <a:srgbClr val="525252"/>
              </a:solidFill>
              <a:latin typeface="IBM Plex Sans"/>
              <a:ea typeface="+mn-ea"/>
              <a:cs typeface="+mn-cs"/>
            </a:rPr>
            <a:t>Retrieve mission data from the SpaceX API and external sources using Python scripts.</a:t>
          </a:r>
        </a:p>
      </dgm:t>
    </dgm:pt>
    <dgm:pt modelId="{062B6B0B-4F01-47B8-9114-D56B64C52C0A}" type="parTrans" cxnId="{0CA7FD89-19D1-4AF9-9474-6D2F9F72112D}">
      <dgm:prSet/>
      <dgm:spPr/>
      <dgm:t>
        <a:bodyPr/>
        <a:lstStyle/>
        <a:p>
          <a:pPr algn="l"/>
          <a:endParaRPr lang="es-ES" sz="1800"/>
        </a:p>
      </dgm:t>
    </dgm:pt>
    <dgm:pt modelId="{6978C1E1-EFDC-49C1-8849-804FFC68E98A}" type="sibTrans" cxnId="{0CA7FD89-19D1-4AF9-9474-6D2F9F72112D}">
      <dgm:prSet/>
      <dgm:spPr/>
      <dgm:t>
        <a:bodyPr/>
        <a:lstStyle/>
        <a:p>
          <a:pPr algn="l"/>
          <a:endParaRPr lang="es-ES" sz="1800"/>
        </a:p>
      </dgm:t>
    </dgm:pt>
    <dgm:pt modelId="{8A0984A6-B860-49EA-B510-12D73CEFF0D8}">
      <dgm:prSet phldrT="[Texto]" custT="1"/>
      <dgm:spPr>
        <a:solidFill>
          <a:srgbClr val="6C4DEA">
            <a:shade val="50000"/>
            <a:hueOff val="-280535"/>
            <a:satOff val="19914"/>
            <a:lumOff val="39952"/>
            <a:alphaOff val="0"/>
          </a:srgbClr>
        </a:solidFill>
        <a:ln w="12700" cap="flat" cmpd="sng" algn="ctr">
          <a:solidFill>
            <a:srgbClr val="525252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247650" tIns="247650" rIns="247650" bIns="247650" numCol="1" spcCol="1270" anchor="ctr" anchorCtr="0"/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noProof="0" dirty="0">
              <a:solidFill>
                <a:srgbClr val="525252"/>
              </a:solidFill>
              <a:latin typeface="IBM Plex Sans"/>
              <a:ea typeface="+mn-ea"/>
              <a:cs typeface="+mn-cs"/>
            </a:rPr>
            <a:t>Data Cleaning</a:t>
          </a:r>
        </a:p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noProof="0" dirty="0">
              <a:solidFill>
                <a:srgbClr val="525252"/>
              </a:solidFill>
              <a:latin typeface="IBM Plex Sans"/>
              <a:ea typeface="+mn-ea"/>
              <a:cs typeface="+mn-cs"/>
            </a:rPr>
            <a:t>Standardize formats, remove disparities, and handle missing values.</a:t>
          </a:r>
        </a:p>
      </dgm:t>
    </dgm:pt>
    <dgm:pt modelId="{E2570A32-F14A-4686-AA9E-270D829984E1}" type="parTrans" cxnId="{EC5EABA8-8F0A-4153-ACB7-223AE4253CF3}">
      <dgm:prSet/>
      <dgm:spPr/>
      <dgm:t>
        <a:bodyPr/>
        <a:lstStyle/>
        <a:p>
          <a:pPr algn="l"/>
          <a:endParaRPr lang="es-ES" sz="1800"/>
        </a:p>
      </dgm:t>
    </dgm:pt>
    <dgm:pt modelId="{21D90B64-06A6-4B05-8743-2B3B79189B5E}" type="sibTrans" cxnId="{EC5EABA8-8F0A-4153-ACB7-223AE4253CF3}">
      <dgm:prSet/>
      <dgm:spPr/>
      <dgm:t>
        <a:bodyPr/>
        <a:lstStyle/>
        <a:p>
          <a:pPr algn="l"/>
          <a:endParaRPr lang="es-ES" sz="1800"/>
        </a:p>
      </dgm:t>
    </dgm:pt>
    <dgm:pt modelId="{012C3022-C455-4F23-9063-574F9D233D90}">
      <dgm:prSet phldrT="[Texto]" custT="1"/>
      <dgm:spPr>
        <a:solidFill>
          <a:srgbClr val="6C4DEA">
            <a:shade val="50000"/>
            <a:hueOff val="-280535"/>
            <a:satOff val="19914"/>
            <a:lumOff val="39952"/>
            <a:alphaOff val="0"/>
          </a:srgbClr>
        </a:solidFill>
        <a:ln w="12700" cap="flat" cmpd="sng" algn="ctr">
          <a:solidFill>
            <a:srgbClr val="525252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247650" tIns="247650" rIns="247650" bIns="247650" numCol="1" spcCol="1270" anchor="ctr" anchorCtr="0"/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noProof="0" dirty="0">
              <a:solidFill>
                <a:srgbClr val="525252"/>
              </a:solidFill>
              <a:latin typeface="IBM Plex Sans"/>
              <a:ea typeface="+mn-ea"/>
              <a:cs typeface="+mn-cs"/>
            </a:rPr>
            <a:t>Label Engineering</a:t>
          </a:r>
        </a:p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 noProof="0" dirty="0">
              <a:solidFill>
                <a:srgbClr val="525252"/>
              </a:solidFill>
              <a:latin typeface="IBM Plex Sans"/>
              <a:ea typeface="+mn-ea"/>
              <a:cs typeface="+mn-cs"/>
            </a:rPr>
            <a:t>Create target variable indicating first-stage landing success.</a:t>
          </a:r>
        </a:p>
      </dgm:t>
    </dgm:pt>
    <dgm:pt modelId="{7A053565-E274-4B2A-92C1-4144839107CC}" type="parTrans" cxnId="{50154850-80E1-4BF3-AC76-4F7BB24935C5}">
      <dgm:prSet/>
      <dgm:spPr/>
      <dgm:t>
        <a:bodyPr/>
        <a:lstStyle/>
        <a:p>
          <a:pPr algn="l"/>
          <a:endParaRPr lang="es-ES" sz="1800"/>
        </a:p>
      </dgm:t>
    </dgm:pt>
    <dgm:pt modelId="{34E83F8A-8E66-418C-960A-AE489EB455A4}" type="sibTrans" cxnId="{50154850-80E1-4BF3-AC76-4F7BB24935C5}">
      <dgm:prSet/>
      <dgm:spPr/>
      <dgm:t>
        <a:bodyPr/>
        <a:lstStyle/>
        <a:p>
          <a:pPr algn="l"/>
          <a:endParaRPr lang="es-ES" sz="1800"/>
        </a:p>
      </dgm:t>
    </dgm:pt>
    <dgm:pt modelId="{B7ADEB25-F859-4640-9961-9CF8F2D07C60}">
      <dgm:prSet phldrT="[Texto]" custT="1"/>
      <dgm:spPr>
        <a:solidFill>
          <a:srgbClr val="B5ABF3"/>
        </a:solidFill>
        <a:ln w="12700" cap="flat" cmpd="sng" algn="ctr">
          <a:solidFill>
            <a:srgbClr val="525252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247650" tIns="247650" rIns="247650" bIns="247650" numCol="1" spcCol="1270" anchor="ctr" anchorCtr="0"/>
        <a:lstStyle/>
        <a:p>
          <a:pPr marL="0"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noProof="0" dirty="0">
              <a:solidFill>
                <a:srgbClr val="525252"/>
              </a:solidFill>
              <a:latin typeface="IBM Plex Sans"/>
              <a:ea typeface="+mn-ea"/>
              <a:cs typeface="+mn-cs"/>
            </a:rPr>
            <a:t>Data Wrangling</a:t>
          </a:r>
        </a:p>
        <a:p>
          <a:pPr marL="0"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 noProof="0" dirty="0">
              <a:solidFill>
                <a:srgbClr val="525252"/>
              </a:solidFill>
              <a:latin typeface="IBM Plex Sans"/>
              <a:ea typeface="+mn-ea"/>
              <a:cs typeface="+mn-cs"/>
            </a:rPr>
            <a:t>Explore and transform data to identify key features for model training</a:t>
          </a:r>
        </a:p>
      </dgm:t>
    </dgm:pt>
    <dgm:pt modelId="{6FCA5946-7281-464E-AA6B-4B6BFB92D355}" type="parTrans" cxnId="{5C0D1179-C327-449C-B1B3-1271814F8DF4}">
      <dgm:prSet/>
      <dgm:spPr/>
      <dgm:t>
        <a:bodyPr/>
        <a:lstStyle/>
        <a:p>
          <a:pPr algn="l"/>
          <a:endParaRPr lang="es-ES" sz="1800"/>
        </a:p>
      </dgm:t>
    </dgm:pt>
    <dgm:pt modelId="{6F6791EF-C3D6-4305-9E9A-3E9E52703E82}" type="sibTrans" cxnId="{5C0D1179-C327-449C-B1B3-1271814F8DF4}">
      <dgm:prSet/>
      <dgm:spPr/>
      <dgm:t>
        <a:bodyPr/>
        <a:lstStyle/>
        <a:p>
          <a:pPr algn="l"/>
          <a:endParaRPr lang="es-ES" sz="1800"/>
        </a:p>
      </dgm:t>
    </dgm:pt>
    <dgm:pt modelId="{C1DBA73D-DBE1-485F-8CE3-9EA24A8CF209}" type="pres">
      <dgm:prSet presAssocID="{4B2ACDA5-DBC0-48F3-8D2B-44AA55F03932}" presName="diagram" presStyleCnt="0">
        <dgm:presLayoutVars>
          <dgm:dir/>
          <dgm:resizeHandles val="exact"/>
        </dgm:presLayoutVars>
      </dgm:prSet>
      <dgm:spPr/>
    </dgm:pt>
    <dgm:pt modelId="{D56645A4-A4E7-48F8-8375-B2A146962124}" type="pres">
      <dgm:prSet presAssocID="{E2F4207D-F887-4A8B-AAA5-39BFD4651E0C}" presName="node" presStyleLbl="node1" presStyleIdx="0" presStyleCnt="4" custScaleY="118799">
        <dgm:presLayoutVars>
          <dgm:bulletEnabled val="1"/>
        </dgm:presLayoutVars>
      </dgm:prSet>
      <dgm:spPr>
        <a:xfrm>
          <a:off x="992" y="194138"/>
          <a:ext cx="3869531" cy="2321718"/>
        </a:xfrm>
        <a:prstGeom prst="rect">
          <a:avLst/>
        </a:prstGeom>
      </dgm:spPr>
    </dgm:pt>
    <dgm:pt modelId="{28EFD2D7-DD02-4C92-9CCC-66C235B99029}" type="pres">
      <dgm:prSet presAssocID="{6978C1E1-EFDC-49C1-8849-804FFC68E98A}" presName="sibTrans" presStyleCnt="0"/>
      <dgm:spPr/>
    </dgm:pt>
    <dgm:pt modelId="{39D1F4EC-33C4-4019-9B7B-D3B22449B6F7}" type="pres">
      <dgm:prSet presAssocID="{8A0984A6-B860-49EA-B510-12D73CEFF0D8}" presName="node" presStyleLbl="node1" presStyleIdx="1" presStyleCnt="4" custScaleY="118799">
        <dgm:presLayoutVars>
          <dgm:bulletEnabled val="1"/>
        </dgm:presLayoutVars>
      </dgm:prSet>
      <dgm:spPr>
        <a:xfrm>
          <a:off x="4257476" y="194138"/>
          <a:ext cx="3869531" cy="2321718"/>
        </a:xfrm>
        <a:prstGeom prst="rect">
          <a:avLst/>
        </a:prstGeom>
      </dgm:spPr>
    </dgm:pt>
    <dgm:pt modelId="{518D9D4A-1DE0-4400-8D65-409DBB22312F}" type="pres">
      <dgm:prSet presAssocID="{21D90B64-06A6-4B05-8743-2B3B79189B5E}" presName="sibTrans" presStyleCnt="0"/>
      <dgm:spPr/>
    </dgm:pt>
    <dgm:pt modelId="{2AF5D404-E67D-4BBF-8112-DCE297322586}" type="pres">
      <dgm:prSet presAssocID="{012C3022-C455-4F23-9063-574F9D233D90}" presName="node" presStyleLbl="node1" presStyleIdx="2" presStyleCnt="4" custScaleY="118799">
        <dgm:presLayoutVars>
          <dgm:bulletEnabled val="1"/>
        </dgm:presLayoutVars>
      </dgm:prSet>
      <dgm:spPr>
        <a:xfrm>
          <a:off x="736" y="2527227"/>
          <a:ext cx="2871916" cy="2047084"/>
        </a:xfrm>
        <a:prstGeom prst="rect">
          <a:avLst/>
        </a:prstGeom>
      </dgm:spPr>
    </dgm:pt>
    <dgm:pt modelId="{9E937EEF-A7D5-4519-8094-5A3DBB880548}" type="pres">
      <dgm:prSet presAssocID="{34E83F8A-8E66-418C-960A-AE489EB455A4}" presName="sibTrans" presStyleCnt="0"/>
      <dgm:spPr/>
    </dgm:pt>
    <dgm:pt modelId="{6B8D12A2-592E-4BD3-9EB5-5AC8C7DC4255}" type="pres">
      <dgm:prSet presAssocID="{B7ADEB25-F859-4640-9961-9CF8F2D07C60}" presName="node" presStyleLbl="node1" presStyleIdx="3" presStyleCnt="4" custScaleY="118799">
        <dgm:presLayoutVars>
          <dgm:bulletEnabled val="1"/>
        </dgm:presLayoutVars>
      </dgm:prSet>
      <dgm:spPr>
        <a:xfrm>
          <a:off x="3159844" y="2527227"/>
          <a:ext cx="2871916" cy="2047084"/>
        </a:xfrm>
        <a:prstGeom prst="rect">
          <a:avLst/>
        </a:prstGeom>
      </dgm:spPr>
    </dgm:pt>
  </dgm:ptLst>
  <dgm:cxnLst>
    <dgm:cxn modelId="{D406372F-E017-4720-8836-C317A0379044}" type="presOf" srcId="{012C3022-C455-4F23-9063-574F9D233D90}" destId="{2AF5D404-E67D-4BBF-8112-DCE297322586}" srcOrd="0" destOrd="0" presId="urn:microsoft.com/office/officeart/2005/8/layout/default"/>
    <dgm:cxn modelId="{BEDB6F30-DBB9-436D-882B-5EFB31FD1ADD}" type="presOf" srcId="{8A0984A6-B860-49EA-B510-12D73CEFF0D8}" destId="{39D1F4EC-33C4-4019-9B7B-D3B22449B6F7}" srcOrd="0" destOrd="0" presId="urn:microsoft.com/office/officeart/2005/8/layout/default"/>
    <dgm:cxn modelId="{50154850-80E1-4BF3-AC76-4F7BB24935C5}" srcId="{4B2ACDA5-DBC0-48F3-8D2B-44AA55F03932}" destId="{012C3022-C455-4F23-9063-574F9D233D90}" srcOrd="2" destOrd="0" parTransId="{7A053565-E274-4B2A-92C1-4144839107CC}" sibTransId="{34E83F8A-8E66-418C-960A-AE489EB455A4}"/>
    <dgm:cxn modelId="{5C0D1179-C327-449C-B1B3-1271814F8DF4}" srcId="{4B2ACDA5-DBC0-48F3-8D2B-44AA55F03932}" destId="{B7ADEB25-F859-4640-9961-9CF8F2D07C60}" srcOrd="3" destOrd="0" parTransId="{6FCA5946-7281-464E-AA6B-4B6BFB92D355}" sibTransId="{6F6791EF-C3D6-4305-9E9A-3E9E52703E82}"/>
    <dgm:cxn modelId="{0CA7FD89-19D1-4AF9-9474-6D2F9F72112D}" srcId="{4B2ACDA5-DBC0-48F3-8D2B-44AA55F03932}" destId="{E2F4207D-F887-4A8B-AAA5-39BFD4651E0C}" srcOrd="0" destOrd="0" parTransId="{062B6B0B-4F01-47B8-9114-D56B64C52C0A}" sibTransId="{6978C1E1-EFDC-49C1-8849-804FFC68E98A}"/>
    <dgm:cxn modelId="{442FBA9E-3F80-42AE-A0DD-0CE7C9D24183}" type="presOf" srcId="{E2F4207D-F887-4A8B-AAA5-39BFD4651E0C}" destId="{D56645A4-A4E7-48F8-8375-B2A146962124}" srcOrd="0" destOrd="0" presId="urn:microsoft.com/office/officeart/2005/8/layout/default"/>
    <dgm:cxn modelId="{EC5EABA8-8F0A-4153-ACB7-223AE4253CF3}" srcId="{4B2ACDA5-DBC0-48F3-8D2B-44AA55F03932}" destId="{8A0984A6-B860-49EA-B510-12D73CEFF0D8}" srcOrd="1" destOrd="0" parTransId="{E2570A32-F14A-4686-AA9E-270D829984E1}" sibTransId="{21D90B64-06A6-4B05-8743-2B3B79189B5E}"/>
    <dgm:cxn modelId="{6B4E0DB7-CC39-4753-889F-1FE74F5A3C6A}" type="presOf" srcId="{4B2ACDA5-DBC0-48F3-8D2B-44AA55F03932}" destId="{C1DBA73D-DBE1-485F-8CE3-9EA24A8CF209}" srcOrd="0" destOrd="0" presId="urn:microsoft.com/office/officeart/2005/8/layout/default"/>
    <dgm:cxn modelId="{04F9D2CD-5C4E-402D-A34D-DF8DE11BE61D}" type="presOf" srcId="{B7ADEB25-F859-4640-9961-9CF8F2D07C60}" destId="{6B8D12A2-592E-4BD3-9EB5-5AC8C7DC4255}" srcOrd="0" destOrd="0" presId="urn:microsoft.com/office/officeart/2005/8/layout/default"/>
    <dgm:cxn modelId="{20D12667-51F9-4627-95E8-28D2F5073555}" type="presParOf" srcId="{C1DBA73D-DBE1-485F-8CE3-9EA24A8CF209}" destId="{D56645A4-A4E7-48F8-8375-B2A146962124}" srcOrd="0" destOrd="0" presId="urn:microsoft.com/office/officeart/2005/8/layout/default"/>
    <dgm:cxn modelId="{D8590C53-5AEA-4A54-94E2-A339E4FC6239}" type="presParOf" srcId="{C1DBA73D-DBE1-485F-8CE3-9EA24A8CF209}" destId="{28EFD2D7-DD02-4C92-9CCC-66C235B99029}" srcOrd="1" destOrd="0" presId="urn:microsoft.com/office/officeart/2005/8/layout/default"/>
    <dgm:cxn modelId="{98CF28BF-4FE4-4334-A0C9-153F8DFA7369}" type="presParOf" srcId="{C1DBA73D-DBE1-485F-8CE3-9EA24A8CF209}" destId="{39D1F4EC-33C4-4019-9B7B-D3B22449B6F7}" srcOrd="2" destOrd="0" presId="urn:microsoft.com/office/officeart/2005/8/layout/default"/>
    <dgm:cxn modelId="{F6F32E8D-7EFE-46D3-BCE1-C212DDB867ED}" type="presParOf" srcId="{C1DBA73D-DBE1-485F-8CE3-9EA24A8CF209}" destId="{518D9D4A-1DE0-4400-8D65-409DBB22312F}" srcOrd="3" destOrd="0" presId="urn:microsoft.com/office/officeart/2005/8/layout/default"/>
    <dgm:cxn modelId="{6248536C-8747-4E78-8657-AA65B60B792C}" type="presParOf" srcId="{C1DBA73D-DBE1-485F-8CE3-9EA24A8CF209}" destId="{2AF5D404-E67D-4BBF-8112-DCE297322586}" srcOrd="4" destOrd="0" presId="urn:microsoft.com/office/officeart/2005/8/layout/default"/>
    <dgm:cxn modelId="{A19C3EB5-C132-42EE-B12B-43AEA9AAF06A}" type="presParOf" srcId="{C1DBA73D-DBE1-485F-8CE3-9EA24A8CF209}" destId="{9E937EEF-A7D5-4519-8094-5A3DBB880548}" srcOrd="5" destOrd="0" presId="urn:microsoft.com/office/officeart/2005/8/layout/default"/>
    <dgm:cxn modelId="{782B775A-F223-4DBF-8370-D76AECB17A6E}" type="presParOf" srcId="{C1DBA73D-DBE1-485F-8CE3-9EA24A8CF209}" destId="{6B8D12A2-592E-4BD3-9EB5-5AC8C7DC4255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B2ACDA5-DBC0-48F3-8D2B-44AA55F03932}" type="doc">
      <dgm:prSet loTypeId="urn:microsoft.com/office/officeart/2005/8/layout/default" loCatId="list" qsTypeId="urn:microsoft.com/office/officeart/2005/8/quickstyle/simple1" qsCatId="simple" csTypeId="urn:microsoft.com/office/officeart/2005/8/colors/accent1_4" csCatId="accent1" phldr="1"/>
      <dgm:spPr/>
      <dgm:t>
        <a:bodyPr/>
        <a:lstStyle/>
        <a:p>
          <a:endParaRPr lang="es-ES"/>
        </a:p>
      </dgm:t>
    </dgm:pt>
    <dgm:pt modelId="{E2F4207D-F887-4A8B-AAA5-39BFD4651E0C}">
      <dgm:prSet phldrT="[Texto]" custT="1"/>
      <dgm:spPr>
        <a:solidFill>
          <a:srgbClr val="B5ABF3"/>
        </a:solidFill>
        <a:ln w="12700" cap="flat" cmpd="sng" algn="ctr">
          <a:solidFill>
            <a:srgbClr val="525252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247650" tIns="247650" rIns="247650" bIns="247650" numCol="1" spcCol="1270" anchor="ctr" anchorCtr="0"/>
        <a:lstStyle/>
        <a:p>
          <a:pPr algn="ctr"/>
          <a:r>
            <a:rPr lang="en-US" sz="1800" b="1" kern="1200" noProof="0" dirty="0">
              <a:solidFill>
                <a:srgbClr val="525252"/>
              </a:solidFill>
              <a:latin typeface="IBM Plex Sans"/>
              <a:ea typeface="+mn-ea"/>
              <a:cs typeface="+mn-cs"/>
            </a:rPr>
            <a:t>EDA</a:t>
          </a:r>
        </a:p>
        <a:p>
          <a:pPr algn="l"/>
          <a:r>
            <a:rPr lang="en-US" sz="1800" kern="1200" noProof="0" dirty="0">
              <a:solidFill>
                <a:srgbClr val="525252"/>
              </a:solidFill>
              <a:latin typeface="IBM Plex Sans"/>
              <a:ea typeface="+mn-ea"/>
              <a:cs typeface="+mn-cs"/>
            </a:rPr>
            <a:t>SQL and Python visualizations highlight trends by site, payload, and orbit.</a:t>
          </a:r>
        </a:p>
      </dgm:t>
    </dgm:pt>
    <dgm:pt modelId="{062B6B0B-4F01-47B8-9114-D56B64C52C0A}" type="parTrans" cxnId="{0CA7FD89-19D1-4AF9-9474-6D2F9F72112D}">
      <dgm:prSet/>
      <dgm:spPr/>
      <dgm:t>
        <a:bodyPr/>
        <a:lstStyle/>
        <a:p>
          <a:pPr algn="l"/>
          <a:endParaRPr lang="es-ES" sz="1800"/>
        </a:p>
      </dgm:t>
    </dgm:pt>
    <dgm:pt modelId="{6978C1E1-EFDC-49C1-8849-804FFC68E98A}" type="sibTrans" cxnId="{0CA7FD89-19D1-4AF9-9474-6D2F9F72112D}">
      <dgm:prSet/>
      <dgm:spPr/>
      <dgm:t>
        <a:bodyPr/>
        <a:lstStyle/>
        <a:p>
          <a:pPr algn="l"/>
          <a:endParaRPr lang="es-ES" sz="1800"/>
        </a:p>
      </dgm:t>
    </dgm:pt>
    <dgm:pt modelId="{8A0984A6-B860-49EA-B510-12D73CEFF0D8}">
      <dgm:prSet phldrT="[Texto]" custT="1"/>
      <dgm:spPr>
        <a:solidFill>
          <a:srgbClr val="6C4DEA">
            <a:shade val="50000"/>
            <a:hueOff val="-280535"/>
            <a:satOff val="19914"/>
            <a:lumOff val="39952"/>
            <a:alphaOff val="0"/>
          </a:srgbClr>
        </a:solidFill>
        <a:ln w="12700" cap="flat" cmpd="sng" algn="ctr">
          <a:solidFill>
            <a:srgbClr val="525252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247650" tIns="247650" rIns="247650" bIns="247650" numCol="1" spcCol="1270" anchor="ctr" anchorCtr="0"/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noProof="0" dirty="0">
              <a:solidFill>
                <a:srgbClr val="525252"/>
              </a:solidFill>
              <a:latin typeface="IBM Plex Sans"/>
              <a:ea typeface="+mn-ea"/>
              <a:cs typeface="+mn-cs"/>
            </a:rPr>
            <a:t>Geospatial Analysis</a:t>
          </a:r>
        </a:p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noProof="0" dirty="0">
              <a:solidFill>
                <a:srgbClr val="525252"/>
              </a:solidFill>
              <a:latin typeface="IBM Plex Sans"/>
              <a:ea typeface="+mn-ea"/>
              <a:cs typeface="+mn-cs"/>
            </a:rPr>
            <a:t>Maps and clustering uncover spatial patterns in launch outcomes.</a:t>
          </a:r>
        </a:p>
      </dgm:t>
    </dgm:pt>
    <dgm:pt modelId="{E2570A32-F14A-4686-AA9E-270D829984E1}" type="parTrans" cxnId="{EC5EABA8-8F0A-4153-ACB7-223AE4253CF3}">
      <dgm:prSet/>
      <dgm:spPr/>
      <dgm:t>
        <a:bodyPr/>
        <a:lstStyle/>
        <a:p>
          <a:pPr algn="l"/>
          <a:endParaRPr lang="es-ES" sz="1800"/>
        </a:p>
      </dgm:t>
    </dgm:pt>
    <dgm:pt modelId="{21D90B64-06A6-4B05-8743-2B3B79189B5E}" type="sibTrans" cxnId="{EC5EABA8-8F0A-4153-ACB7-223AE4253CF3}">
      <dgm:prSet/>
      <dgm:spPr/>
      <dgm:t>
        <a:bodyPr/>
        <a:lstStyle/>
        <a:p>
          <a:pPr algn="l"/>
          <a:endParaRPr lang="es-ES" sz="1800"/>
        </a:p>
      </dgm:t>
    </dgm:pt>
    <dgm:pt modelId="{012C3022-C455-4F23-9063-574F9D233D90}">
      <dgm:prSet phldrT="[Texto]" custT="1"/>
      <dgm:spPr/>
      <dgm:t>
        <a:bodyPr/>
        <a:lstStyle/>
        <a:p>
          <a:pPr algn="ctr"/>
          <a:r>
            <a:rPr lang="en-US" sz="1800" b="1" noProof="0" dirty="0"/>
            <a:t>Interactive Dashboard</a:t>
          </a:r>
        </a:p>
        <a:p>
          <a:pPr algn="l"/>
          <a:r>
            <a:rPr lang="en-US" sz="1800" noProof="0" dirty="0"/>
            <a:t>Enables dynamic analysis of success factors.</a:t>
          </a:r>
        </a:p>
      </dgm:t>
    </dgm:pt>
    <dgm:pt modelId="{7A053565-E274-4B2A-92C1-4144839107CC}" type="parTrans" cxnId="{50154850-80E1-4BF3-AC76-4F7BB24935C5}">
      <dgm:prSet/>
      <dgm:spPr/>
      <dgm:t>
        <a:bodyPr/>
        <a:lstStyle/>
        <a:p>
          <a:pPr algn="l"/>
          <a:endParaRPr lang="es-ES" sz="1800"/>
        </a:p>
      </dgm:t>
    </dgm:pt>
    <dgm:pt modelId="{34E83F8A-8E66-418C-960A-AE489EB455A4}" type="sibTrans" cxnId="{50154850-80E1-4BF3-AC76-4F7BB24935C5}">
      <dgm:prSet/>
      <dgm:spPr/>
      <dgm:t>
        <a:bodyPr/>
        <a:lstStyle/>
        <a:p>
          <a:pPr algn="l"/>
          <a:endParaRPr lang="es-ES" sz="1800"/>
        </a:p>
      </dgm:t>
    </dgm:pt>
    <dgm:pt modelId="{B7ADEB25-F859-4640-9961-9CF8F2D07C60}">
      <dgm:prSet phldrT="[Texto]" custT="1"/>
      <dgm:spPr>
        <a:solidFill>
          <a:srgbClr val="B5ABF3"/>
        </a:solidFill>
      </dgm:spPr>
      <dgm:t>
        <a:bodyPr/>
        <a:lstStyle/>
        <a:p>
          <a:pPr algn="ctr"/>
          <a:r>
            <a:rPr lang="en-US" sz="1800" b="1" noProof="0" dirty="0"/>
            <a:t>Landing Prediction</a:t>
          </a:r>
        </a:p>
        <a:p>
          <a:pPr algn="l"/>
          <a:r>
            <a:rPr lang="en-US" sz="1800" noProof="0" dirty="0"/>
            <a:t>Four ML models trained to predict landing success from mission data.</a:t>
          </a:r>
        </a:p>
      </dgm:t>
    </dgm:pt>
    <dgm:pt modelId="{6FCA5946-7281-464E-AA6B-4B6BFB92D355}" type="parTrans" cxnId="{5C0D1179-C327-449C-B1B3-1271814F8DF4}">
      <dgm:prSet/>
      <dgm:spPr/>
      <dgm:t>
        <a:bodyPr/>
        <a:lstStyle/>
        <a:p>
          <a:pPr algn="l"/>
          <a:endParaRPr lang="es-ES" sz="1800"/>
        </a:p>
      </dgm:t>
    </dgm:pt>
    <dgm:pt modelId="{6F6791EF-C3D6-4305-9E9A-3E9E52703E82}" type="sibTrans" cxnId="{5C0D1179-C327-449C-B1B3-1271814F8DF4}">
      <dgm:prSet/>
      <dgm:spPr/>
      <dgm:t>
        <a:bodyPr/>
        <a:lstStyle/>
        <a:p>
          <a:pPr algn="l"/>
          <a:endParaRPr lang="es-ES" sz="1800"/>
        </a:p>
      </dgm:t>
    </dgm:pt>
    <dgm:pt modelId="{C1DBA73D-DBE1-485F-8CE3-9EA24A8CF209}" type="pres">
      <dgm:prSet presAssocID="{4B2ACDA5-DBC0-48F3-8D2B-44AA55F03932}" presName="diagram" presStyleCnt="0">
        <dgm:presLayoutVars>
          <dgm:dir/>
          <dgm:resizeHandles val="exact"/>
        </dgm:presLayoutVars>
      </dgm:prSet>
      <dgm:spPr/>
    </dgm:pt>
    <dgm:pt modelId="{D56645A4-A4E7-48F8-8375-B2A146962124}" type="pres">
      <dgm:prSet presAssocID="{E2F4207D-F887-4A8B-AAA5-39BFD4651E0C}" presName="node" presStyleLbl="node1" presStyleIdx="0" presStyleCnt="4" custScaleY="118799">
        <dgm:presLayoutVars>
          <dgm:bulletEnabled val="1"/>
        </dgm:presLayoutVars>
      </dgm:prSet>
      <dgm:spPr>
        <a:xfrm>
          <a:off x="992" y="194138"/>
          <a:ext cx="3869531" cy="2321718"/>
        </a:xfrm>
        <a:prstGeom prst="rect">
          <a:avLst/>
        </a:prstGeom>
      </dgm:spPr>
    </dgm:pt>
    <dgm:pt modelId="{28EFD2D7-DD02-4C92-9CCC-66C235B99029}" type="pres">
      <dgm:prSet presAssocID="{6978C1E1-EFDC-49C1-8849-804FFC68E98A}" presName="sibTrans" presStyleCnt="0"/>
      <dgm:spPr/>
    </dgm:pt>
    <dgm:pt modelId="{39D1F4EC-33C4-4019-9B7B-D3B22449B6F7}" type="pres">
      <dgm:prSet presAssocID="{8A0984A6-B860-49EA-B510-12D73CEFF0D8}" presName="node" presStyleLbl="node1" presStyleIdx="1" presStyleCnt="4" custScaleY="118799">
        <dgm:presLayoutVars>
          <dgm:bulletEnabled val="1"/>
        </dgm:presLayoutVars>
      </dgm:prSet>
      <dgm:spPr>
        <a:xfrm>
          <a:off x="4257476" y="194138"/>
          <a:ext cx="3869531" cy="2321718"/>
        </a:xfrm>
        <a:prstGeom prst="rect">
          <a:avLst/>
        </a:prstGeom>
      </dgm:spPr>
    </dgm:pt>
    <dgm:pt modelId="{518D9D4A-1DE0-4400-8D65-409DBB22312F}" type="pres">
      <dgm:prSet presAssocID="{21D90B64-06A6-4B05-8743-2B3B79189B5E}" presName="sibTrans" presStyleCnt="0"/>
      <dgm:spPr/>
    </dgm:pt>
    <dgm:pt modelId="{2AF5D404-E67D-4BBF-8112-DCE297322586}" type="pres">
      <dgm:prSet presAssocID="{012C3022-C455-4F23-9063-574F9D233D90}" presName="node" presStyleLbl="node1" presStyleIdx="2" presStyleCnt="4" custScaleY="118799">
        <dgm:presLayoutVars>
          <dgm:bulletEnabled val="1"/>
        </dgm:presLayoutVars>
      </dgm:prSet>
      <dgm:spPr/>
    </dgm:pt>
    <dgm:pt modelId="{9E937EEF-A7D5-4519-8094-5A3DBB880548}" type="pres">
      <dgm:prSet presAssocID="{34E83F8A-8E66-418C-960A-AE489EB455A4}" presName="sibTrans" presStyleCnt="0"/>
      <dgm:spPr/>
    </dgm:pt>
    <dgm:pt modelId="{6B8D12A2-592E-4BD3-9EB5-5AC8C7DC4255}" type="pres">
      <dgm:prSet presAssocID="{B7ADEB25-F859-4640-9961-9CF8F2D07C60}" presName="node" presStyleLbl="node1" presStyleIdx="3" presStyleCnt="4" custScaleY="118799">
        <dgm:presLayoutVars>
          <dgm:bulletEnabled val="1"/>
        </dgm:presLayoutVars>
      </dgm:prSet>
      <dgm:spPr/>
    </dgm:pt>
  </dgm:ptLst>
  <dgm:cxnLst>
    <dgm:cxn modelId="{D406372F-E017-4720-8836-C317A0379044}" type="presOf" srcId="{012C3022-C455-4F23-9063-574F9D233D90}" destId="{2AF5D404-E67D-4BBF-8112-DCE297322586}" srcOrd="0" destOrd="0" presId="urn:microsoft.com/office/officeart/2005/8/layout/default"/>
    <dgm:cxn modelId="{BEDB6F30-DBB9-436D-882B-5EFB31FD1ADD}" type="presOf" srcId="{8A0984A6-B860-49EA-B510-12D73CEFF0D8}" destId="{39D1F4EC-33C4-4019-9B7B-D3B22449B6F7}" srcOrd="0" destOrd="0" presId="urn:microsoft.com/office/officeart/2005/8/layout/default"/>
    <dgm:cxn modelId="{50154850-80E1-4BF3-AC76-4F7BB24935C5}" srcId="{4B2ACDA5-DBC0-48F3-8D2B-44AA55F03932}" destId="{012C3022-C455-4F23-9063-574F9D233D90}" srcOrd="2" destOrd="0" parTransId="{7A053565-E274-4B2A-92C1-4144839107CC}" sibTransId="{34E83F8A-8E66-418C-960A-AE489EB455A4}"/>
    <dgm:cxn modelId="{5C0D1179-C327-449C-B1B3-1271814F8DF4}" srcId="{4B2ACDA5-DBC0-48F3-8D2B-44AA55F03932}" destId="{B7ADEB25-F859-4640-9961-9CF8F2D07C60}" srcOrd="3" destOrd="0" parTransId="{6FCA5946-7281-464E-AA6B-4B6BFB92D355}" sibTransId="{6F6791EF-C3D6-4305-9E9A-3E9E52703E82}"/>
    <dgm:cxn modelId="{0CA7FD89-19D1-4AF9-9474-6D2F9F72112D}" srcId="{4B2ACDA5-DBC0-48F3-8D2B-44AA55F03932}" destId="{E2F4207D-F887-4A8B-AAA5-39BFD4651E0C}" srcOrd="0" destOrd="0" parTransId="{062B6B0B-4F01-47B8-9114-D56B64C52C0A}" sibTransId="{6978C1E1-EFDC-49C1-8849-804FFC68E98A}"/>
    <dgm:cxn modelId="{442FBA9E-3F80-42AE-A0DD-0CE7C9D24183}" type="presOf" srcId="{E2F4207D-F887-4A8B-AAA5-39BFD4651E0C}" destId="{D56645A4-A4E7-48F8-8375-B2A146962124}" srcOrd="0" destOrd="0" presId="urn:microsoft.com/office/officeart/2005/8/layout/default"/>
    <dgm:cxn modelId="{EC5EABA8-8F0A-4153-ACB7-223AE4253CF3}" srcId="{4B2ACDA5-DBC0-48F3-8D2B-44AA55F03932}" destId="{8A0984A6-B860-49EA-B510-12D73CEFF0D8}" srcOrd="1" destOrd="0" parTransId="{E2570A32-F14A-4686-AA9E-270D829984E1}" sibTransId="{21D90B64-06A6-4B05-8743-2B3B79189B5E}"/>
    <dgm:cxn modelId="{6B4E0DB7-CC39-4753-889F-1FE74F5A3C6A}" type="presOf" srcId="{4B2ACDA5-DBC0-48F3-8D2B-44AA55F03932}" destId="{C1DBA73D-DBE1-485F-8CE3-9EA24A8CF209}" srcOrd="0" destOrd="0" presId="urn:microsoft.com/office/officeart/2005/8/layout/default"/>
    <dgm:cxn modelId="{04F9D2CD-5C4E-402D-A34D-DF8DE11BE61D}" type="presOf" srcId="{B7ADEB25-F859-4640-9961-9CF8F2D07C60}" destId="{6B8D12A2-592E-4BD3-9EB5-5AC8C7DC4255}" srcOrd="0" destOrd="0" presId="urn:microsoft.com/office/officeart/2005/8/layout/default"/>
    <dgm:cxn modelId="{20D12667-51F9-4627-95E8-28D2F5073555}" type="presParOf" srcId="{C1DBA73D-DBE1-485F-8CE3-9EA24A8CF209}" destId="{D56645A4-A4E7-48F8-8375-B2A146962124}" srcOrd="0" destOrd="0" presId="urn:microsoft.com/office/officeart/2005/8/layout/default"/>
    <dgm:cxn modelId="{D8590C53-5AEA-4A54-94E2-A339E4FC6239}" type="presParOf" srcId="{C1DBA73D-DBE1-485F-8CE3-9EA24A8CF209}" destId="{28EFD2D7-DD02-4C92-9CCC-66C235B99029}" srcOrd="1" destOrd="0" presId="urn:microsoft.com/office/officeart/2005/8/layout/default"/>
    <dgm:cxn modelId="{98CF28BF-4FE4-4334-A0C9-153F8DFA7369}" type="presParOf" srcId="{C1DBA73D-DBE1-485F-8CE3-9EA24A8CF209}" destId="{39D1F4EC-33C4-4019-9B7B-D3B22449B6F7}" srcOrd="2" destOrd="0" presId="urn:microsoft.com/office/officeart/2005/8/layout/default"/>
    <dgm:cxn modelId="{F6F32E8D-7EFE-46D3-BCE1-C212DDB867ED}" type="presParOf" srcId="{C1DBA73D-DBE1-485F-8CE3-9EA24A8CF209}" destId="{518D9D4A-1DE0-4400-8D65-409DBB22312F}" srcOrd="3" destOrd="0" presId="urn:microsoft.com/office/officeart/2005/8/layout/default"/>
    <dgm:cxn modelId="{6248536C-8747-4E78-8657-AA65B60B792C}" type="presParOf" srcId="{C1DBA73D-DBE1-485F-8CE3-9EA24A8CF209}" destId="{2AF5D404-E67D-4BBF-8112-DCE297322586}" srcOrd="4" destOrd="0" presId="urn:microsoft.com/office/officeart/2005/8/layout/default"/>
    <dgm:cxn modelId="{A19C3EB5-C132-42EE-B12B-43AEA9AAF06A}" type="presParOf" srcId="{C1DBA73D-DBE1-485F-8CE3-9EA24A8CF209}" destId="{9E937EEF-A7D5-4519-8094-5A3DBB880548}" srcOrd="5" destOrd="0" presId="urn:microsoft.com/office/officeart/2005/8/layout/default"/>
    <dgm:cxn modelId="{782B775A-F223-4DBF-8370-D76AECB17A6E}" type="presParOf" srcId="{C1DBA73D-DBE1-485F-8CE3-9EA24A8CF209}" destId="{6B8D12A2-592E-4BD3-9EB5-5AC8C7DC4255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DECDD1B-FAE9-41FD-872A-E9A22B347704}" type="doc">
      <dgm:prSet loTypeId="urn:microsoft.com/office/officeart/2005/8/layout/vProcess5" loCatId="process" qsTypeId="urn:microsoft.com/office/officeart/2005/8/quickstyle/simple1" qsCatId="simple" csTypeId="urn:microsoft.com/office/officeart/2005/8/colors/accent1_3" csCatId="accent1" phldr="1"/>
      <dgm:spPr/>
    </dgm:pt>
    <dgm:pt modelId="{EBA5D69D-5EA4-420A-9F6C-0A8024C6BDE8}">
      <dgm:prSet phldrT="[Texto]" custT="1"/>
      <dgm:spPr>
        <a:solidFill>
          <a:srgbClr val="6C4DEA">
            <a:shade val="80000"/>
            <a:hueOff val="-181391"/>
            <a:satOff val="8355"/>
            <a:lumOff val="17609"/>
            <a:alphaOff val="0"/>
          </a:srgbClr>
        </a:solidFill>
        <a:ln w="12700" cap="flat" cmpd="sng" algn="ctr">
          <a:solidFill>
            <a:srgbClr val="525252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114300" tIns="114300" rIns="114300" bIns="114300" numCol="1" spcCol="1270" anchor="ctr" anchorCtr="0"/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tabLst/>
          </a:pPr>
          <a:r>
            <a:rPr lang="en-US" sz="2000" b="1" kern="1200" noProof="0" dirty="0">
              <a:solidFill>
                <a:srgbClr val="525252"/>
              </a:solidFill>
              <a:latin typeface="IBM Plex Sans"/>
              <a:ea typeface="+mn-ea"/>
              <a:cs typeface="+mn-cs"/>
            </a:rPr>
            <a:t>Target Selection</a:t>
          </a:r>
          <a:r>
            <a:rPr lang="en-US" sz="2000" kern="1200" noProof="0" dirty="0">
              <a:solidFill>
                <a:srgbClr val="525252"/>
              </a:solidFill>
              <a:latin typeface="IBM Plex Sans"/>
              <a:ea typeface="+mn-ea"/>
              <a:cs typeface="+mn-cs"/>
            </a:rPr>
            <a:t>: identify and extract the variable to predict</a:t>
          </a:r>
        </a:p>
      </dgm:t>
    </dgm:pt>
    <dgm:pt modelId="{5858B6BE-563E-482D-BB54-D599E1EE7B2C}" type="parTrans" cxnId="{7A42F4DC-DE32-4993-A163-5BFA6432EA00}">
      <dgm:prSet/>
      <dgm:spPr/>
      <dgm:t>
        <a:bodyPr/>
        <a:lstStyle/>
        <a:p>
          <a:endParaRPr lang="es-ES" sz="2000"/>
        </a:p>
      </dgm:t>
    </dgm:pt>
    <dgm:pt modelId="{AD867DAC-C9E4-4FE4-A833-BCC86F8245FE}" type="sibTrans" cxnId="{7A42F4DC-DE32-4993-A163-5BFA6432EA00}">
      <dgm:prSet custT="1"/>
      <dgm:spPr/>
      <dgm:t>
        <a:bodyPr/>
        <a:lstStyle/>
        <a:p>
          <a:endParaRPr lang="en-US" sz="2000" noProof="0" dirty="0"/>
        </a:p>
      </dgm:t>
    </dgm:pt>
    <dgm:pt modelId="{1B64A77C-3B60-4FAF-80AB-0A14B2F8DC68}">
      <dgm:prSet phldrT="[Texto]" custT="1"/>
      <dgm:spPr>
        <a:solidFill>
          <a:srgbClr val="6C4DEA">
            <a:shade val="80000"/>
            <a:hueOff val="-241855"/>
            <a:satOff val="11140"/>
            <a:lumOff val="23479"/>
            <a:alphaOff val="0"/>
          </a:srgbClr>
        </a:solidFill>
        <a:ln w="12700" cap="flat" cmpd="sng" algn="ctr">
          <a:solidFill>
            <a:srgbClr val="525252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114300" tIns="114300" rIns="114300" bIns="114300" numCol="1" spcCol="1270" anchor="ctr" anchorCtr="0"/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noProof="0" dirty="0">
              <a:solidFill>
                <a:srgbClr val="525252"/>
              </a:solidFill>
              <a:latin typeface="IBM Plex Sans"/>
              <a:ea typeface="+mn-ea"/>
              <a:cs typeface="+mn-cs"/>
            </a:rPr>
            <a:t>Feature Scaling</a:t>
          </a:r>
          <a:r>
            <a:rPr lang="en-US" sz="2000" kern="1200" noProof="0" dirty="0">
              <a:solidFill>
                <a:srgbClr val="525252"/>
              </a:solidFill>
              <a:latin typeface="IBM Plex Sans"/>
              <a:ea typeface="+mn-ea"/>
              <a:cs typeface="+mn-cs"/>
            </a:rPr>
            <a:t>: normalize features using standardization </a:t>
          </a:r>
        </a:p>
      </dgm:t>
    </dgm:pt>
    <dgm:pt modelId="{44D3B7E0-0ABF-4808-83C0-8F97B3A8967C}" type="parTrans" cxnId="{0FD854E2-5AE9-420F-A536-A8F46B284A6A}">
      <dgm:prSet/>
      <dgm:spPr/>
      <dgm:t>
        <a:bodyPr/>
        <a:lstStyle/>
        <a:p>
          <a:endParaRPr lang="es-ES" sz="2000"/>
        </a:p>
      </dgm:t>
    </dgm:pt>
    <dgm:pt modelId="{DB224956-2531-40FA-8624-F33E759B8F3E}" type="sibTrans" cxnId="{0FD854E2-5AE9-420F-A536-A8F46B284A6A}">
      <dgm:prSet custT="1"/>
      <dgm:spPr/>
      <dgm:t>
        <a:bodyPr/>
        <a:lstStyle/>
        <a:p>
          <a:endParaRPr lang="en-US" sz="2000" noProof="0" dirty="0"/>
        </a:p>
      </dgm:t>
    </dgm:pt>
    <dgm:pt modelId="{CAFBF059-868F-494E-B198-AEAF09B99388}">
      <dgm:prSet custT="1"/>
      <dgm:spPr>
        <a:solidFill>
          <a:srgbClr val="C8C0F6"/>
        </a:solidFill>
        <a:ln w="12700" cap="flat" cmpd="sng" algn="ctr">
          <a:solidFill>
            <a:srgbClr val="525252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114300" tIns="114300" rIns="114300" bIns="114300" numCol="1" spcCol="1270" anchor="ctr" anchorCtr="0"/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noProof="0" dirty="0">
              <a:solidFill>
                <a:srgbClr val="525252"/>
              </a:solidFill>
              <a:latin typeface="IBM Plex Sans"/>
              <a:ea typeface="+mn-ea"/>
              <a:cs typeface="+mn-cs"/>
            </a:rPr>
            <a:t>Train-Test Split</a:t>
          </a:r>
          <a:r>
            <a:rPr lang="en-US" sz="2000" kern="1200" noProof="0" dirty="0">
              <a:solidFill>
                <a:srgbClr val="525252"/>
              </a:solidFill>
              <a:latin typeface="IBM Plex Sans"/>
              <a:ea typeface="+mn-ea"/>
              <a:cs typeface="+mn-cs"/>
            </a:rPr>
            <a:t>: divide data into training (80%) and test subsets (20%)</a:t>
          </a:r>
        </a:p>
      </dgm:t>
    </dgm:pt>
    <dgm:pt modelId="{32F557DC-0F0B-4CAF-BCDA-62330BA971FE}" type="parTrans" cxnId="{80093C97-AC5A-40F7-9208-F15F07EB2455}">
      <dgm:prSet/>
      <dgm:spPr/>
      <dgm:t>
        <a:bodyPr/>
        <a:lstStyle/>
        <a:p>
          <a:endParaRPr lang="es-ES" sz="2000"/>
        </a:p>
      </dgm:t>
    </dgm:pt>
    <dgm:pt modelId="{D6E8F09A-BB08-4A64-8638-047AF8EA06B5}" type="sibTrans" cxnId="{80093C97-AC5A-40F7-9208-F15F07EB2455}">
      <dgm:prSet/>
      <dgm:spPr/>
      <dgm:t>
        <a:bodyPr/>
        <a:lstStyle/>
        <a:p>
          <a:endParaRPr lang="es-ES" sz="2000"/>
        </a:p>
      </dgm:t>
    </dgm:pt>
    <dgm:pt modelId="{FF3400F0-21DF-4BBE-B63F-0531CBA70C96}">
      <dgm:prSet phldrT="[Texto]" custT="1"/>
      <dgm:spPr>
        <a:solidFill>
          <a:srgbClr val="6C4DEA">
            <a:shade val="80000"/>
            <a:hueOff val="-120927"/>
            <a:satOff val="5570"/>
            <a:lumOff val="11740"/>
            <a:alphaOff val="0"/>
          </a:srgbClr>
        </a:solidFill>
        <a:ln w="12700" cap="flat" cmpd="sng" algn="ctr">
          <a:solidFill>
            <a:srgbClr val="525252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114300" tIns="114300" rIns="114300" bIns="114300" numCol="1" spcCol="1270" anchor="ctr" anchorCtr="0"/>
        <a:lstStyle/>
        <a:p>
          <a:pPr marL="0" lvl="0" indent="0" algn="l" defTabSz="13811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tabLst/>
          </a:pPr>
          <a:r>
            <a:rPr lang="en-US" sz="2000" b="1" kern="1200" noProof="0" dirty="0">
              <a:solidFill>
                <a:srgbClr val="525252"/>
              </a:solidFill>
              <a:latin typeface="IBM Plex Sans"/>
              <a:ea typeface="+mn-ea"/>
              <a:cs typeface="+mn-cs"/>
            </a:rPr>
            <a:t>Load Dataset</a:t>
          </a:r>
          <a:r>
            <a:rPr lang="en-US" sz="2000" kern="1200" noProof="0" dirty="0">
              <a:solidFill>
                <a:srgbClr val="525252"/>
              </a:solidFill>
              <a:latin typeface="IBM Plex Sans"/>
              <a:ea typeface="+mn-ea"/>
              <a:cs typeface="+mn-cs"/>
            </a:rPr>
            <a:t>: import main datasets</a:t>
          </a:r>
        </a:p>
      </dgm:t>
    </dgm:pt>
    <dgm:pt modelId="{1496E032-F60E-442D-A418-9B36D22E1851}" type="sibTrans" cxnId="{B2135D4D-3A2D-48C6-AEF2-B7AD058FF2C9}">
      <dgm:prSet custT="1"/>
      <dgm:spPr/>
      <dgm:t>
        <a:bodyPr/>
        <a:lstStyle/>
        <a:p>
          <a:endParaRPr lang="en-US" sz="2000" noProof="0" dirty="0"/>
        </a:p>
      </dgm:t>
    </dgm:pt>
    <dgm:pt modelId="{B06967E5-9F68-4C38-97C9-CFFCA320DBD1}" type="parTrans" cxnId="{B2135D4D-3A2D-48C6-AEF2-B7AD058FF2C9}">
      <dgm:prSet/>
      <dgm:spPr/>
      <dgm:t>
        <a:bodyPr/>
        <a:lstStyle/>
        <a:p>
          <a:endParaRPr lang="es-ES" sz="2000"/>
        </a:p>
      </dgm:t>
    </dgm:pt>
    <dgm:pt modelId="{38A5292D-FECC-4660-BF3F-38842117F96D}" type="pres">
      <dgm:prSet presAssocID="{ADECDD1B-FAE9-41FD-872A-E9A22B347704}" presName="outerComposite" presStyleCnt="0">
        <dgm:presLayoutVars>
          <dgm:chMax val="5"/>
          <dgm:dir/>
          <dgm:resizeHandles val="exact"/>
        </dgm:presLayoutVars>
      </dgm:prSet>
      <dgm:spPr/>
    </dgm:pt>
    <dgm:pt modelId="{30FA478B-AECF-457A-947B-08F3B3C52715}" type="pres">
      <dgm:prSet presAssocID="{ADECDD1B-FAE9-41FD-872A-E9A22B347704}" presName="dummyMaxCanvas" presStyleCnt="0">
        <dgm:presLayoutVars/>
      </dgm:prSet>
      <dgm:spPr/>
    </dgm:pt>
    <dgm:pt modelId="{966E2D33-8475-425C-B6EA-F87640472BD8}" type="pres">
      <dgm:prSet presAssocID="{ADECDD1B-FAE9-41FD-872A-E9A22B347704}" presName="FourNodes_1" presStyleLbl="node1" presStyleIdx="0" presStyleCnt="4">
        <dgm:presLayoutVars>
          <dgm:bulletEnabled val="1"/>
        </dgm:presLayoutVars>
      </dgm:prSet>
      <dgm:spPr>
        <a:xfrm>
          <a:off x="0" y="0"/>
          <a:ext cx="8778239" cy="902406"/>
        </a:xfrm>
        <a:prstGeom prst="roundRect">
          <a:avLst>
            <a:gd name="adj" fmla="val 10000"/>
          </a:avLst>
        </a:prstGeom>
      </dgm:spPr>
    </dgm:pt>
    <dgm:pt modelId="{F36CE050-88C4-4BCB-9475-95714227D5AB}" type="pres">
      <dgm:prSet presAssocID="{ADECDD1B-FAE9-41FD-872A-E9A22B347704}" presName="FourNodes_2" presStyleLbl="node1" presStyleIdx="1" presStyleCnt="4">
        <dgm:presLayoutVars>
          <dgm:bulletEnabled val="1"/>
        </dgm:presLayoutVars>
      </dgm:prSet>
      <dgm:spPr>
        <a:xfrm>
          <a:off x="735177" y="1066480"/>
          <a:ext cx="8778239" cy="902406"/>
        </a:xfrm>
        <a:prstGeom prst="roundRect">
          <a:avLst>
            <a:gd name="adj" fmla="val 10000"/>
          </a:avLst>
        </a:prstGeom>
      </dgm:spPr>
    </dgm:pt>
    <dgm:pt modelId="{F2A14709-DEDF-4557-9663-D77E41B2A818}" type="pres">
      <dgm:prSet presAssocID="{ADECDD1B-FAE9-41FD-872A-E9A22B347704}" presName="FourNodes_3" presStyleLbl="node1" presStyleIdx="2" presStyleCnt="4">
        <dgm:presLayoutVars>
          <dgm:bulletEnabled val="1"/>
        </dgm:presLayoutVars>
      </dgm:prSet>
      <dgm:spPr>
        <a:xfrm>
          <a:off x="1459382" y="2132960"/>
          <a:ext cx="8778239" cy="902406"/>
        </a:xfrm>
        <a:prstGeom prst="roundRect">
          <a:avLst>
            <a:gd name="adj" fmla="val 10000"/>
          </a:avLst>
        </a:prstGeom>
      </dgm:spPr>
    </dgm:pt>
    <dgm:pt modelId="{2998F965-8614-455A-B6C1-558B72CEF2FB}" type="pres">
      <dgm:prSet presAssocID="{ADECDD1B-FAE9-41FD-872A-E9A22B347704}" presName="FourNodes_4" presStyleLbl="node1" presStyleIdx="3" presStyleCnt="4">
        <dgm:presLayoutVars>
          <dgm:bulletEnabled val="1"/>
        </dgm:presLayoutVars>
      </dgm:prSet>
      <dgm:spPr>
        <a:xfrm>
          <a:off x="1986824" y="3199440"/>
          <a:ext cx="7947297" cy="902406"/>
        </a:xfrm>
        <a:prstGeom prst="roundRect">
          <a:avLst>
            <a:gd name="adj" fmla="val 10000"/>
          </a:avLst>
        </a:prstGeom>
      </dgm:spPr>
    </dgm:pt>
    <dgm:pt modelId="{524EBD32-F39E-4315-89E1-56E9729A61C5}" type="pres">
      <dgm:prSet presAssocID="{ADECDD1B-FAE9-41FD-872A-E9A22B347704}" presName="FourConn_1-2" presStyleLbl="fgAccFollowNode1" presStyleIdx="0" presStyleCnt="3">
        <dgm:presLayoutVars>
          <dgm:bulletEnabled val="1"/>
        </dgm:presLayoutVars>
      </dgm:prSet>
      <dgm:spPr/>
    </dgm:pt>
    <dgm:pt modelId="{E140D0CA-CDCD-4DF6-947C-7B5E4C590044}" type="pres">
      <dgm:prSet presAssocID="{ADECDD1B-FAE9-41FD-872A-E9A22B347704}" presName="FourConn_2-3" presStyleLbl="fgAccFollowNode1" presStyleIdx="1" presStyleCnt="3">
        <dgm:presLayoutVars>
          <dgm:bulletEnabled val="1"/>
        </dgm:presLayoutVars>
      </dgm:prSet>
      <dgm:spPr/>
    </dgm:pt>
    <dgm:pt modelId="{10F68D2E-C4D2-4CFD-AB43-A90A11A7B42A}" type="pres">
      <dgm:prSet presAssocID="{ADECDD1B-FAE9-41FD-872A-E9A22B347704}" presName="FourConn_3-4" presStyleLbl="fgAccFollowNode1" presStyleIdx="2" presStyleCnt="3">
        <dgm:presLayoutVars>
          <dgm:bulletEnabled val="1"/>
        </dgm:presLayoutVars>
      </dgm:prSet>
      <dgm:spPr/>
    </dgm:pt>
    <dgm:pt modelId="{BAFD1EFA-0FA7-45D5-B18B-5C30BD5E9CE3}" type="pres">
      <dgm:prSet presAssocID="{ADECDD1B-FAE9-41FD-872A-E9A22B347704}" presName="FourNodes_1_text" presStyleLbl="node1" presStyleIdx="3" presStyleCnt="4">
        <dgm:presLayoutVars>
          <dgm:bulletEnabled val="1"/>
        </dgm:presLayoutVars>
      </dgm:prSet>
      <dgm:spPr/>
    </dgm:pt>
    <dgm:pt modelId="{C2517938-92F4-4BA3-AB4D-81C631F3BD3F}" type="pres">
      <dgm:prSet presAssocID="{ADECDD1B-FAE9-41FD-872A-E9A22B347704}" presName="FourNodes_2_text" presStyleLbl="node1" presStyleIdx="3" presStyleCnt="4">
        <dgm:presLayoutVars>
          <dgm:bulletEnabled val="1"/>
        </dgm:presLayoutVars>
      </dgm:prSet>
      <dgm:spPr/>
    </dgm:pt>
    <dgm:pt modelId="{DF90BE2E-B13E-4954-BDAC-C5F6F1895AA1}" type="pres">
      <dgm:prSet presAssocID="{ADECDD1B-FAE9-41FD-872A-E9A22B347704}" presName="FourNodes_3_text" presStyleLbl="node1" presStyleIdx="3" presStyleCnt="4">
        <dgm:presLayoutVars>
          <dgm:bulletEnabled val="1"/>
        </dgm:presLayoutVars>
      </dgm:prSet>
      <dgm:spPr/>
    </dgm:pt>
    <dgm:pt modelId="{E527BE55-6C54-4640-8990-4E5F0D6CFDA5}" type="pres">
      <dgm:prSet presAssocID="{ADECDD1B-FAE9-41FD-872A-E9A22B347704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2C0C1A00-3CD9-4D89-BB09-F955B048A9CA}" type="presOf" srcId="{1B64A77C-3B60-4FAF-80AB-0A14B2F8DC68}" destId="{F2A14709-DEDF-4557-9663-D77E41B2A818}" srcOrd="0" destOrd="0" presId="urn:microsoft.com/office/officeart/2005/8/layout/vProcess5"/>
    <dgm:cxn modelId="{10C5AF0B-1D57-4FEF-8590-72CF3A6D6F9F}" type="presOf" srcId="{AD867DAC-C9E4-4FE4-A833-BCC86F8245FE}" destId="{E140D0CA-CDCD-4DF6-947C-7B5E4C590044}" srcOrd="0" destOrd="0" presId="urn:microsoft.com/office/officeart/2005/8/layout/vProcess5"/>
    <dgm:cxn modelId="{430CFB15-17E1-4538-8E17-5144BB9ED6D3}" type="presOf" srcId="{FF3400F0-21DF-4BBE-B63F-0531CBA70C96}" destId="{BAFD1EFA-0FA7-45D5-B18B-5C30BD5E9CE3}" srcOrd="1" destOrd="0" presId="urn:microsoft.com/office/officeart/2005/8/layout/vProcess5"/>
    <dgm:cxn modelId="{5063122A-E244-4F18-BB05-B4481E08E182}" type="presOf" srcId="{DB224956-2531-40FA-8624-F33E759B8F3E}" destId="{10F68D2E-C4D2-4CFD-AB43-A90A11A7B42A}" srcOrd="0" destOrd="0" presId="urn:microsoft.com/office/officeart/2005/8/layout/vProcess5"/>
    <dgm:cxn modelId="{F1E03F3A-A702-49DD-AD27-F3FBB1CDA043}" type="presOf" srcId="{CAFBF059-868F-494E-B198-AEAF09B99388}" destId="{E527BE55-6C54-4640-8990-4E5F0D6CFDA5}" srcOrd="1" destOrd="0" presId="urn:microsoft.com/office/officeart/2005/8/layout/vProcess5"/>
    <dgm:cxn modelId="{39BCEF48-0CAB-47DA-AC37-B62500CF4BE1}" type="presOf" srcId="{EBA5D69D-5EA4-420A-9F6C-0A8024C6BDE8}" destId="{C2517938-92F4-4BA3-AB4D-81C631F3BD3F}" srcOrd="1" destOrd="0" presId="urn:microsoft.com/office/officeart/2005/8/layout/vProcess5"/>
    <dgm:cxn modelId="{86446349-0C2B-4BBC-B21B-02CFC0A48A4A}" type="presOf" srcId="{EBA5D69D-5EA4-420A-9F6C-0A8024C6BDE8}" destId="{F36CE050-88C4-4BCB-9475-95714227D5AB}" srcOrd="0" destOrd="0" presId="urn:microsoft.com/office/officeart/2005/8/layout/vProcess5"/>
    <dgm:cxn modelId="{D701C64C-BAD8-4211-AE21-5E2902986F22}" type="presOf" srcId="{FF3400F0-21DF-4BBE-B63F-0531CBA70C96}" destId="{966E2D33-8475-425C-B6EA-F87640472BD8}" srcOrd="0" destOrd="0" presId="urn:microsoft.com/office/officeart/2005/8/layout/vProcess5"/>
    <dgm:cxn modelId="{B2135D4D-3A2D-48C6-AEF2-B7AD058FF2C9}" srcId="{ADECDD1B-FAE9-41FD-872A-E9A22B347704}" destId="{FF3400F0-21DF-4BBE-B63F-0531CBA70C96}" srcOrd="0" destOrd="0" parTransId="{B06967E5-9F68-4C38-97C9-CFFCA320DBD1}" sibTransId="{1496E032-F60E-442D-A418-9B36D22E1851}"/>
    <dgm:cxn modelId="{80093C97-AC5A-40F7-9208-F15F07EB2455}" srcId="{ADECDD1B-FAE9-41FD-872A-E9A22B347704}" destId="{CAFBF059-868F-494E-B198-AEAF09B99388}" srcOrd="3" destOrd="0" parTransId="{32F557DC-0F0B-4CAF-BCDA-62330BA971FE}" sibTransId="{D6E8F09A-BB08-4A64-8638-047AF8EA06B5}"/>
    <dgm:cxn modelId="{CCE63EA5-D9B5-450D-92E2-5BED010AC42E}" type="presOf" srcId="{1B64A77C-3B60-4FAF-80AB-0A14B2F8DC68}" destId="{DF90BE2E-B13E-4954-BDAC-C5F6F1895AA1}" srcOrd="1" destOrd="0" presId="urn:microsoft.com/office/officeart/2005/8/layout/vProcess5"/>
    <dgm:cxn modelId="{F2174BCE-28E8-496E-BA2A-B882AF1855B5}" type="presOf" srcId="{1496E032-F60E-442D-A418-9B36D22E1851}" destId="{524EBD32-F39E-4315-89E1-56E9729A61C5}" srcOrd="0" destOrd="0" presId="urn:microsoft.com/office/officeart/2005/8/layout/vProcess5"/>
    <dgm:cxn modelId="{3AE6F4D0-BCA5-4671-8150-56C307164522}" type="presOf" srcId="{CAFBF059-868F-494E-B198-AEAF09B99388}" destId="{2998F965-8614-455A-B6C1-558B72CEF2FB}" srcOrd="0" destOrd="0" presId="urn:microsoft.com/office/officeart/2005/8/layout/vProcess5"/>
    <dgm:cxn modelId="{FED45ED6-CC69-466C-872A-04669302FD08}" type="presOf" srcId="{ADECDD1B-FAE9-41FD-872A-E9A22B347704}" destId="{38A5292D-FECC-4660-BF3F-38842117F96D}" srcOrd="0" destOrd="0" presId="urn:microsoft.com/office/officeart/2005/8/layout/vProcess5"/>
    <dgm:cxn modelId="{7A42F4DC-DE32-4993-A163-5BFA6432EA00}" srcId="{ADECDD1B-FAE9-41FD-872A-E9A22B347704}" destId="{EBA5D69D-5EA4-420A-9F6C-0A8024C6BDE8}" srcOrd="1" destOrd="0" parTransId="{5858B6BE-563E-482D-BB54-D599E1EE7B2C}" sibTransId="{AD867DAC-C9E4-4FE4-A833-BCC86F8245FE}"/>
    <dgm:cxn modelId="{0FD854E2-5AE9-420F-A536-A8F46B284A6A}" srcId="{ADECDD1B-FAE9-41FD-872A-E9A22B347704}" destId="{1B64A77C-3B60-4FAF-80AB-0A14B2F8DC68}" srcOrd="2" destOrd="0" parTransId="{44D3B7E0-0ABF-4808-83C0-8F97B3A8967C}" sibTransId="{DB224956-2531-40FA-8624-F33E759B8F3E}"/>
    <dgm:cxn modelId="{23784897-C2C0-4FEF-94C7-F6BFEA235B9E}" type="presParOf" srcId="{38A5292D-FECC-4660-BF3F-38842117F96D}" destId="{30FA478B-AECF-457A-947B-08F3B3C52715}" srcOrd="0" destOrd="0" presId="urn:microsoft.com/office/officeart/2005/8/layout/vProcess5"/>
    <dgm:cxn modelId="{FB090264-1B2D-49CC-8D39-CA2470EAFA9F}" type="presParOf" srcId="{38A5292D-FECC-4660-BF3F-38842117F96D}" destId="{966E2D33-8475-425C-B6EA-F87640472BD8}" srcOrd="1" destOrd="0" presId="urn:microsoft.com/office/officeart/2005/8/layout/vProcess5"/>
    <dgm:cxn modelId="{B6A7D0E4-2FD8-49F8-98A1-543AC6581BBA}" type="presParOf" srcId="{38A5292D-FECC-4660-BF3F-38842117F96D}" destId="{F36CE050-88C4-4BCB-9475-95714227D5AB}" srcOrd="2" destOrd="0" presId="urn:microsoft.com/office/officeart/2005/8/layout/vProcess5"/>
    <dgm:cxn modelId="{A766E8D2-4079-419A-B404-C87CBF85A73A}" type="presParOf" srcId="{38A5292D-FECC-4660-BF3F-38842117F96D}" destId="{F2A14709-DEDF-4557-9663-D77E41B2A818}" srcOrd="3" destOrd="0" presId="urn:microsoft.com/office/officeart/2005/8/layout/vProcess5"/>
    <dgm:cxn modelId="{7631DE68-DA44-4ED9-A104-25070B0048C0}" type="presParOf" srcId="{38A5292D-FECC-4660-BF3F-38842117F96D}" destId="{2998F965-8614-455A-B6C1-558B72CEF2FB}" srcOrd="4" destOrd="0" presId="urn:microsoft.com/office/officeart/2005/8/layout/vProcess5"/>
    <dgm:cxn modelId="{2053C65A-7126-4194-8164-2D3F168BDADC}" type="presParOf" srcId="{38A5292D-FECC-4660-BF3F-38842117F96D}" destId="{524EBD32-F39E-4315-89E1-56E9729A61C5}" srcOrd="5" destOrd="0" presId="urn:microsoft.com/office/officeart/2005/8/layout/vProcess5"/>
    <dgm:cxn modelId="{26FB7E7F-CC50-475D-8EE9-51C2DFB2157A}" type="presParOf" srcId="{38A5292D-FECC-4660-BF3F-38842117F96D}" destId="{E140D0CA-CDCD-4DF6-947C-7B5E4C590044}" srcOrd="6" destOrd="0" presId="urn:microsoft.com/office/officeart/2005/8/layout/vProcess5"/>
    <dgm:cxn modelId="{C3A64FB2-0EB7-4674-A952-13839C1FDA46}" type="presParOf" srcId="{38A5292D-FECC-4660-BF3F-38842117F96D}" destId="{10F68D2E-C4D2-4CFD-AB43-A90A11A7B42A}" srcOrd="7" destOrd="0" presId="urn:microsoft.com/office/officeart/2005/8/layout/vProcess5"/>
    <dgm:cxn modelId="{CECF6BCE-8D16-4C1A-8415-68154E0D88A3}" type="presParOf" srcId="{38A5292D-FECC-4660-BF3F-38842117F96D}" destId="{BAFD1EFA-0FA7-45D5-B18B-5C30BD5E9CE3}" srcOrd="8" destOrd="0" presId="urn:microsoft.com/office/officeart/2005/8/layout/vProcess5"/>
    <dgm:cxn modelId="{AE3DAB04-F286-4BB9-8384-319ECC051FE5}" type="presParOf" srcId="{38A5292D-FECC-4660-BF3F-38842117F96D}" destId="{C2517938-92F4-4BA3-AB4D-81C631F3BD3F}" srcOrd="9" destOrd="0" presId="urn:microsoft.com/office/officeart/2005/8/layout/vProcess5"/>
    <dgm:cxn modelId="{4AEFE775-4460-4753-9B02-EB547B15C670}" type="presParOf" srcId="{38A5292D-FECC-4660-BF3F-38842117F96D}" destId="{DF90BE2E-B13E-4954-BDAC-C5F6F1895AA1}" srcOrd="10" destOrd="0" presId="urn:microsoft.com/office/officeart/2005/8/layout/vProcess5"/>
    <dgm:cxn modelId="{8B231CB9-CBDE-4C0A-B32F-0DFCA3EFEE73}" type="presParOf" srcId="{38A5292D-FECC-4660-BF3F-38842117F96D}" destId="{E527BE55-6C54-4640-8990-4E5F0D6CFDA5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6645A4-A4E7-48F8-8375-B2A146962124}">
      <dsp:nvSpPr>
        <dsp:cNvPr id="0" name=""/>
        <dsp:cNvSpPr/>
      </dsp:nvSpPr>
      <dsp:spPr>
        <a:xfrm>
          <a:off x="736" y="192950"/>
          <a:ext cx="2871916" cy="2047084"/>
        </a:xfrm>
        <a:prstGeom prst="rect">
          <a:avLst/>
        </a:prstGeom>
        <a:solidFill>
          <a:srgbClr val="B5ABF3"/>
        </a:solidFill>
        <a:ln w="12700" cap="flat" cmpd="sng" algn="ctr">
          <a:solidFill>
            <a:srgbClr val="525252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noProof="0" dirty="0">
              <a:solidFill>
                <a:srgbClr val="525252"/>
              </a:solidFill>
              <a:latin typeface="IBM Plex Sans"/>
              <a:ea typeface="+mn-ea"/>
              <a:cs typeface="+mn-cs"/>
            </a:rPr>
            <a:t>Data Collection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noProof="0" dirty="0">
              <a:solidFill>
                <a:srgbClr val="525252"/>
              </a:solidFill>
              <a:latin typeface="IBM Plex Sans"/>
              <a:ea typeface="+mn-ea"/>
              <a:cs typeface="+mn-cs"/>
            </a:rPr>
            <a:t>Retrieve mission data from the SpaceX API and external sources using Python scripts.</a:t>
          </a:r>
        </a:p>
      </dsp:txBody>
      <dsp:txXfrm>
        <a:off x="736" y="192950"/>
        <a:ext cx="2871916" cy="2047084"/>
      </dsp:txXfrm>
    </dsp:sp>
    <dsp:sp modelId="{39D1F4EC-33C4-4019-9B7B-D3B22449B6F7}">
      <dsp:nvSpPr>
        <dsp:cNvPr id="0" name=""/>
        <dsp:cNvSpPr/>
      </dsp:nvSpPr>
      <dsp:spPr>
        <a:xfrm>
          <a:off x="3159844" y="192950"/>
          <a:ext cx="2871916" cy="2047084"/>
        </a:xfrm>
        <a:prstGeom prst="rect">
          <a:avLst/>
        </a:prstGeom>
        <a:solidFill>
          <a:srgbClr val="6C4DEA">
            <a:shade val="50000"/>
            <a:hueOff val="-280535"/>
            <a:satOff val="19914"/>
            <a:lumOff val="39952"/>
            <a:alphaOff val="0"/>
          </a:srgbClr>
        </a:solidFill>
        <a:ln w="12700" cap="flat" cmpd="sng" algn="ctr">
          <a:solidFill>
            <a:srgbClr val="525252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noProof="0" dirty="0">
              <a:solidFill>
                <a:srgbClr val="525252"/>
              </a:solidFill>
              <a:latin typeface="IBM Plex Sans"/>
              <a:ea typeface="+mn-ea"/>
              <a:cs typeface="+mn-cs"/>
            </a:rPr>
            <a:t>Data Cleaning</a:t>
          </a:r>
        </a:p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noProof="0" dirty="0">
              <a:solidFill>
                <a:srgbClr val="525252"/>
              </a:solidFill>
              <a:latin typeface="IBM Plex Sans"/>
              <a:ea typeface="+mn-ea"/>
              <a:cs typeface="+mn-cs"/>
            </a:rPr>
            <a:t>Standardize formats, remove disparities, and handle missing values.</a:t>
          </a:r>
        </a:p>
      </dsp:txBody>
      <dsp:txXfrm>
        <a:off x="3159844" y="192950"/>
        <a:ext cx="2871916" cy="2047084"/>
      </dsp:txXfrm>
    </dsp:sp>
    <dsp:sp modelId="{2AF5D404-E67D-4BBF-8112-DCE297322586}">
      <dsp:nvSpPr>
        <dsp:cNvPr id="0" name=""/>
        <dsp:cNvSpPr/>
      </dsp:nvSpPr>
      <dsp:spPr>
        <a:xfrm>
          <a:off x="736" y="2527227"/>
          <a:ext cx="2871916" cy="2047084"/>
        </a:xfrm>
        <a:prstGeom prst="rect">
          <a:avLst/>
        </a:prstGeom>
        <a:solidFill>
          <a:srgbClr val="6C4DEA">
            <a:shade val="50000"/>
            <a:hueOff val="-280535"/>
            <a:satOff val="19914"/>
            <a:lumOff val="39952"/>
            <a:alphaOff val="0"/>
          </a:srgbClr>
        </a:solidFill>
        <a:ln w="12700" cap="flat" cmpd="sng" algn="ctr">
          <a:solidFill>
            <a:srgbClr val="525252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noProof="0" dirty="0">
              <a:solidFill>
                <a:srgbClr val="525252"/>
              </a:solidFill>
              <a:latin typeface="IBM Plex Sans"/>
              <a:ea typeface="+mn-ea"/>
              <a:cs typeface="+mn-cs"/>
            </a:rPr>
            <a:t>Label Engineering</a:t>
          </a:r>
        </a:p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 noProof="0" dirty="0">
              <a:solidFill>
                <a:srgbClr val="525252"/>
              </a:solidFill>
              <a:latin typeface="IBM Plex Sans"/>
              <a:ea typeface="+mn-ea"/>
              <a:cs typeface="+mn-cs"/>
            </a:rPr>
            <a:t>Create target variable indicating first-stage landing success.</a:t>
          </a:r>
        </a:p>
      </dsp:txBody>
      <dsp:txXfrm>
        <a:off x="736" y="2527227"/>
        <a:ext cx="2871916" cy="2047084"/>
      </dsp:txXfrm>
    </dsp:sp>
    <dsp:sp modelId="{6B8D12A2-592E-4BD3-9EB5-5AC8C7DC4255}">
      <dsp:nvSpPr>
        <dsp:cNvPr id="0" name=""/>
        <dsp:cNvSpPr/>
      </dsp:nvSpPr>
      <dsp:spPr>
        <a:xfrm>
          <a:off x="3159844" y="2527227"/>
          <a:ext cx="2871916" cy="2047084"/>
        </a:xfrm>
        <a:prstGeom prst="rect">
          <a:avLst/>
        </a:prstGeom>
        <a:solidFill>
          <a:srgbClr val="B5ABF3"/>
        </a:solidFill>
        <a:ln w="12700" cap="flat" cmpd="sng" algn="ctr">
          <a:solidFill>
            <a:srgbClr val="525252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noProof="0" dirty="0">
              <a:solidFill>
                <a:srgbClr val="525252"/>
              </a:solidFill>
              <a:latin typeface="IBM Plex Sans"/>
              <a:ea typeface="+mn-ea"/>
              <a:cs typeface="+mn-cs"/>
            </a:rPr>
            <a:t>Data Wrangling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 noProof="0" dirty="0">
              <a:solidFill>
                <a:srgbClr val="525252"/>
              </a:solidFill>
              <a:latin typeface="IBM Plex Sans"/>
              <a:ea typeface="+mn-ea"/>
              <a:cs typeface="+mn-cs"/>
            </a:rPr>
            <a:t>Explore and transform data to identify key features for model training</a:t>
          </a:r>
        </a:p>
      </dsp:txBody>
      <dsp:txXfrm>
        <a:off x="3159844" y="2527227"/>
        <a:ext cx="2871916" cy="204708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6645A4-A4E7-48F8-8375-B2A146962124}">
      <dsp:nvSpPr>
        <dsp:cNvPr id="0" name=""/>
        <dsp:cNvSpPr/>
      </dsp:nvSpPr>
      <dsp:spPr>
        <a:xfrm>
          <a:off x="736" y="192950"/>
          <a:ext cx="2871916" cy="2047084"/>
        </a:xfrm>
        <a:prstGeom prst="rect">
          <a:avLst/>
        </a:prstGeom>
        <a:solidFill>
          <a:srgbClr val="B5ABF3"/>
        </a:solidFill>
        <a:ln w="12700" cap="flat" cmpd="sng" algn="ctr">
          <a:solidFill>
            <a:srgbClr val="525252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noProof="0" dirty="0">
              <a:solidFill>
                <a:srgbClr val="525252"/>
              </a:solidFill>
              <a:latin typeface="IBM Plex Sans"/>
              <a:ea typeface="+mn-ea"/>
              <a:cs typeface="+mn-cs"/>
            </a:rPr>
            <a:t>EDA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noProof="0" dirty="0">
              <a:solidFill>
                <a:srgbClr val="525252"/>
              </a:solidFill>
              <a:latin typeface="IBM Plex Sans"/>
              <a:ea typeface="+mn-ea"/>
              <a:cs typeface="+mn-cs"/>
            </a:rPr>
            <a:t>SQL and Python visualizations highlight trends by site, payload, and orbit.</a:t>
          </a:r>
        </a:p>
      </dsp:txBody>
      <dsp:txXfrm>
        <a:off x="736" y="192950"/>
        <a:ext cx="2871916" cy="2047084"/>
      </dsp:txXfrm>
    </dsp:sp>
    <dsp:sp modelId="{39D1F4EC-33C4-4019-9B7B-D3B22449B6F7}">
      <dsp:nvSpPr>
        <dsp:cNvPr id="0" name=""/>
        <dsp:cNvSpPr/>
      </dsp:nvSpPr>
      <dsp:spPr>
        <a:xfrm>
          <a:off x="3159844" y="192950"/>
          <a:ext cx="2871916" cy="2047084"/>
        </a:xfrm>
        <a:prstGeom prst="rect">
          <a:avLst/>
        </a:prstGeom>
        <a:solidFill>
          <a:srgbClr val="6C4DEA">
            <a:shade val="50000"/>
            <a:hueOff val="-280535"/>
            <a:satOff val="19914"/>
            <a:lumOff val="39952"/>
            <a:alphaOff val="0"/>
          </a:srgbClr>
        </a:solidFill>
        <a:ln w="12700" cap="flat" cmpd="sng" algn="ctr">
          <a:solidFill>
            <a:srgbClr val="525252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noProof="0" dirty="0">
              <a:solidFill>
                <a:srgbClr val="525252"/>
              </a:solidFill>
              <a:latin typeface="IBM Plex Sans"/>
              <a:ea typeface="+mn-ea"/>
              <a:cs typeface="+mn-cs"/>
            </a:rPr>
            <a:t>Geospatial Analysis</a:t>
          </a:r>
        </a:p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noProof="0" dirty="0">
              <a:solidFill>
                <a:srgbClr val="525252"/>
              </a:solidFill>
              <a:latin typeface="IBM Plex Sans"/>
              <a:ea typeface="+mn-ea"/>
              <a:cs typeface="+mn-cs"/>
            </a:rPr>
            <a:t>Maps and clustering uncover spatial patterns in launch outcomes.</a:t>
          </a:r>
        </a:p>
      </dsp:txBody>
      <dsp:txXfrm>
        <a:off x="3159844" y="192950"/>
        <a:ext cx="2871916" cy="2047084"/>
      </dsp:txXfrm>
    </dsp:sp>
    <dsp:sp modelId="{2AF5D404-E67D-4BBF-8112-DCE297322586}">
      <dsp:nvSpPr>
        <dsp:cNvPr id="0" name=""/>
        <dsp:cNvSpPr/>
      </dsp:nvSpPr>
      <dsp:spPr>
        <a:xfrm>
          <a:off x="736" y="2527227"/>
          <a:ext cx="2871916" cy="2047084"/>
        </a:xfrm>
        <a:prstGeom prst="rect">
          <a:avLst/>
        </a:prstGeom>
        <a:solidFill>
          <a:schemeClr val="accent1">
            <a:shade val="50000"/>
            <a:hueOff val="-280535"/>
            <a:satOff val="19914"/>
            <a:lumOff val="3995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noProof="0" dirty="0"/>
            <a:t>Interactive Dashboard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noProof="0" dirty="0"/>
            <a:t>Enables dynamic analysis of success factors.</a:t>
          </a:r>
        </a:p>
      </dsp:txBody>
      <dsp:txXfrm>
        <a:off x="736" y="2527227"/>
        <a:ext cx="2871916" cy="2047084"/>
      </dsp:txXfrm>
    </dsp:sp>
    <dsp:sp modelId="{6B8D12A2-592E-4BD3-9EB5-5AC8C7DC4255}">
      <dsp:nvSpPr>
        <dsp:cNvPr id="0" name=""/>
        <dsp:cNvSpPr/>
      </dsp:nvSpPr>
      <dsp:spPr>
        <a:xfrm>
          <a:off x="3159844" y="2527227"/>
          <a:ext cx="2871916" cy="2047084"/>
        </a:xfrm>
        <a:prstGeom prst="rect">
          <a:avLst/>
        </a:prstGeom>
        <a:solidFill>
          <a:srgbClr val="B5ABF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noProof="0" dirty="0"/>
            <a:t>Landing Prediction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noProof="0" dirty="0"/>
            <a:t>Four ML models trained to predict landing success from mission data.</a:t>
          </a:r>
        </a:p>
      </dsp:txBody>
      <dsp:txXfrm>
        <a:off x="3159844" y="2527227"/>
        <a:ext cx="2871916" cy="204708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6E2D33-8475-425C-B6EA-F87640472BD8}">
      <dsp:nvSpPr>
        <dsp:cNvPr id="0" name=""/>
        <dsp:cNvSpPr/>
      </dsp:nvSpPr>
      <dsp:spPr>
        <a:xfrm>
          <a:off x="0" y="0"/>
          <a:ext cx="8255724" cy="902406"/>
        </a:xfrm>
        <a:prstGeom prst="roundRect">
          <a:avLst>
            <a:gd name="adj" fmla="val 10000"/>
          </a:avLst>
        </a:prstGeom>
        <a:solidFill>
          <a:srgbClr val="6C4DEA">
            <a:shade val="80000"/>
            <a:hueOff val="-120927"/>
            <a:satOff val="5570"/>
            <a:lumOff val="11740"/>
            <a:alphaOff val="0"/>
          </a:srgbClr>
        </a:solidFill>
        <a:ln w="12700" cap="flat" cmpd="sng" algn="ctr">
          <a:solidFill>
            <a:srgbClr val="525252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811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tabLst/>
          </a:pPr>
          <a:r>
            <a:rPr lang="en-US" sz="2000" b="1" kern="1200" noProof="0" dirty="0">
              <a:solidFill>
                <a:srgbClr val="525252"/>
              </a:solidFill>
              <a:latin typeface="IBM Plex Sans"/>
              <a:ea typeface="+mn-ea"/>
              <a:cs typeface="+mn-cs"/>
            </a:rPr>
            <a:t>Load Dataset</a:t>
          </a:r>
          <a:r>
            <a:rPr lang="en-US" sz="2000" kern="1200" noProof="0" dirty="0">
              <a:solidFill>
                <a:srgbClr val="525252"/>
              </a:solidFill>
              <a:latin typeface="IBM Plex Sans"/>
              <a:ea typeface="+mn-ea"/>
              <a:cs typeface="+mn-cs"/>
            </a:rPr>
            <a:t>: import main datasets</a:t>
          </a:r>
        </a:p>
      </dsp:txBody>
      <dsp:txXfrm>
        <a:off x="26431" y="26431"/>
        <a:ext cx="7205703" cy="849544"/>
      </dsp:txXfrm>
    </dsp:sp>
    <dsp:sp modelId="{F36CE050-88C4-4BCB-9475-95714227D5AB}">
      <dsp:nvSpPr>
        <dsp:cNvPr id="0" name=""/>
        <dsp:cNvSpPr/>
      </dsp:nvSpPr>
      <dsp:spPr>
        <a:xfrm>
          <a:off x="691416" y="1066480"/>
          <a:ext cx="8255724" cy="902406"/>
        </a:xfrm>
        <a:prstGeom prst="roundRect">
          <a:avLst>
            <a:gd name="adj" fmla="val 10000"/>
          </a:avLst>
        </a:prstGeom>
        <a:solidFill>
          <a:srgbClr val="6C4DEA">
            <a:shade val="80000"/>
            <a:hueOff val="-181391"/>
            <a:satOff val="8355"/>
            <a:lumOff val="17609"/>
            <a:alphaOff val="0"/>
          </a:srgbClr>
        </a:solidFill>
        <a:ln w="12700" cap="flat" cmpd="sng" algn="ctr">
          <a:solidFill>
            <a:srgbClr val="525252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tabLst/>
          </a:pPr>
          <a:r>
            <a:rPr lang="en-US" sz="2000" b="1" kern="1200" noProof="0" dirty="0">
              <a:solidFill>
                <a:srgbClr val="525252"/>
              </a:solidFill>
              <a:latin typeface="IBM Plex Sans"/>
              <a:ea typeface="+mn-ea"/>
              <a:cs typeface="+mn-cs"/>
            </a:rPr>
            <a:t>Target Selection</a:t>
          </a:r>
          <a:r>
            <a:rPr lang="en-US" sz="2000" kern="1200" noProof="0" dirty="0">
              <a:solidFill>
                <a:srgbClr val="525252"/>
              </a:solidFill>
              <a:latin typeface="IBM Plex Sans"/>
              <a:ea typeface="+mn-ea"/>
              <a:cs typeface="+mn-cs"/>
            </a:rPr>
            <a:t>: identify and extract the variable to predict</a:t>
          </a:r>
        </a:p>
      </dsp:txBody>
      <dsp:txXfrm>
        <a:off x="717847" y="1092911"/>
        <a:ext cx="6924881" cy="849544"/>
      </dsp:txXfrm>
    </dsp:sp>
    <dsp:sp modelId="{F2A14709-DEDF-4557-9663-D77E41B2A818}">
      <dsp:nvSpPr>
        <dsp:cNvPr id="0" name=""/>
        <dsp:cNvSpPr/>
      </dsp:nvSpPr>
      <dsp:spPr>
        <a:xfrm>
          <a:off x="1372514" y="2132960"/>
          <a:ext cx="8255724" cy="902406"/>
        </a:xfrm>
        <a:prstGeom prst="roundRect">
          <a:avLst>
            <a:gd name="adj" fmla="val 10000"/>
          </a:avLst>
        </a:prstGeom>
        <a:solidFill>
          <a:srgbClr val="6C4DEA">
            <a:shade val="80000"/>
            <a:hueOff val="-241855"/>
            <a:satOff val="11140"/>
            <a:lumOff val="23479"/>
            <a:alphaOff val="0"/>
          </a:srgbClr>
        </a:solidFill>
        <a:ln w="12700" cap="flat" cmpd="sng" algn="ctr">
          <a:solidFill>
            <a:srgbClr val="525252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noProof="0" dirty="0">
              <a:solidFill>
                <a:srgbClr val="525252"/>
              </a:solidFill>
              <a:latin typeface="IBM Plex Sans"/>
              <a:ea typeface="+mn-ea"/>
              <a:cs typeface="+mn-cs"/>
            </a:rPr>
            <a:t>Feature Scaling</a:t>
          </a:r>
          <a:r>
            <a:rPr lang="en-US" sz="2000" kern="1200" noProof="0" dirty="0">
              <a:solidFill>
                <a:srgbClr val="525252"/>
              </a:solidFill>
              <a:latin typeface="IBM Plex Sans"/>
              <a:ea typeface="+mn-ea"/>
              <a:cs typeface="+mn-cs"/>
            </a:rPr>
            <a:t>: normalize features using standardization </a:t>
          </a:r>
        </a:p>
      </dsp:txBody>
      <dsp:txXfrm>
        <a:off x="1398945" y="2159391"/>
        <a:ext cx="6935201" cy="849544"/>
      </dsp:txXfrm>
    </dsp:sp>
    <dsp:sp modelId="{2998F965-8614-455A-B6C1-558B72CEF2FB}">
      <dsp:nvSpPr>
        <dsp:cNvPr id="0" name=""/>
        <dsp:cNvSpPr/>
      </dsp:nvSpPr>
      <dsp:spPr>
        <a:xfrm>
          <a:off x="2063931" y="3199440"/>
          <a:ext cx="8255724" cy="902406"/>
        </a:xfrm>
        <a:prstGeom prst="roundRect">
          <a:avLst>
            <a:gd name="adj" fmla="val 10000"/>
          </a:avLst>
        </a:prstGeom>
        <a:solidFill>
          <a:srgbClr val="C8C0F6"/>
        </a:solidFill>
        <a:ln w="12700" cap="flat" cmpd="sng" algn="ctr">
          <a:solidFill>
            <a:srgbClr val="525252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noProof="0" dirty="0">
              <a:solidFill>
                <a:srgbClr val="525252"/>
              </a:solidFill>
              <a:latin typeface="IBM Plex Sans"/>
              <a:ea typeface="+mn-ea"/>
              <a:cs typeface="+mn-cs"/>
            </a:rPr>
            <a:t>Train-Test Split</a:t>
          </a:r>
          <a:r>
            <a:rPr lang="en-US" sz="2000" kern="1200" noProof="0" dirty="0">
              <a:solidFill>
                <a:srgbClr val="525252"/>
              </a:solidFill>
              <a:latin typeface="IBM Plex Sans"/>
              <a:ea typeface="+mn-ea"/>
              <a:cs typeface="+mn-cs"/>
            </a:rPr>
            <a:t>: divide data into training (80%) and test subsets (20%)</a:t>
          </a:r>
        </a:p>
      </dsp:txBody>
      <dsp:txXfrm>
        <a:off x="2090362" y="3225871"/>
        <a:ext cx="6924881" cy="849544"/>
      </dsp:txXfrm>
    </dsp:sp>
    <dsp:sp modelId="{524EBD32-F39E-4315-89E1-56E9729A61C5}">
      <dsp:nvSpPr>
        <dsp:cNvPr id="0" name=""/>
        <dsp:cNvSpPr/>
      </dsp:nvSpPr>
      <dsp:spPr>
        <a:xfrm>
          <a:off x="7669160" y="691161"/>
          <a:ext cx="586564" cy="586564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 noProof="0" dirty="0"/>
        </a:p>
      </dsp:txBody>
      <dsp:txXfrm>
        <a:off x="7801137" y="691161"/>
        <a:ext cx="322610" cy="441389"/>
      </dsp:txXfrm>
    </dsp:sp>
    <dsp:sp modelId="{E140D0CA-CDCD-4DF6-947C-7B5E4C590044}">
      <dsp:nvSpPr>
        <dsp:cNvPr id="0" name=""/>
        <dsp:cNvSpPr/>
      </dsp:nvSpPr>
      <dsp:spPr>
        <a:xfrm>
          <a:off x="8360577" y="1757641"/>
          <a:ext cx="586564" cy="586564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 noProof="0" dirty="0"/>
        </a:p>
      </dsp:txBody>
      <dsp:txXfrm>
        <a:off x="8492554" y="1757641"/>
        <a:ext cx="322610" cy="441389"/>
      </dsp:txXfrm>
    </dsp:sp>
    <dsp:sp modelId="{10F68D2E-C4D2-4CFD-AB43-A90A11A7B42A}">
      <dsp:nvSpPr>
        <dsp:cNvPr id="0" name=""/>
        <dsp:cNvSpPr/>
      </dsp:nvSpPr>
      <dsp:spPr>
        <a:xfrm>
          <a:off x="9041674" y="2824121"/>
          <a:ext cx="586564" cy="586564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 noProof="0" dirty="0"/>
        </a:p>
      </dsp:txBody>
      <dsp:txXfrm>
        <a:off x="9173651" y="2824121"/>
        <a:ext cx="322610" cy="44138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30T05:40:55.092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30T05:40:55.093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30T05:40:55.094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30T05:40:55.095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30T05:40:55.096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5/22/2025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r>
              <a:rPr lang="en-US"/>
              <a:t> </a:t>
            </a:r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7613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2A26E7-3CB0-E9DE-4F47-96ECCD75E0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F0188505-8DA2-83D0-8D5C-BFD1A2A33D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C57BFBF9-0181-6879-0C6B-8AB8422BF2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D946A1C-2FCB-908F-3EE2-5EC1EBC157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56568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DC9C63-27CE-C47D-874E-87543B6233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9618B51A-931D-7322-4268-94B6A10CCCA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A7A632A3-D575-8FF5-628F-228FBE3A60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09C5846-08E1-9A28-8832-4094B0A2764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7884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1849B1-311C-806A-10FB-D463C0E8FE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C6765641-1746-5112-7B3E-91251FDE34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3A2E03FE-A38A-2DB1-8493-5ED46DCFB0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6BE6D88-366B-26C6-88AA-B2ECF3C56C5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0129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7C6FBC-6EA4-4E41-08BA-5CC3F5FEA2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6E653CE9-6293-1A42-F028-7DE32EAC11E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017F47A0-B289-62D4-63FB-E3968B96EC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A3F353B-667A-C5F7-B01F-3664C5C8CC0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7511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EBB9AD-F8EC-5646-5CAA-7F4BF6C08C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B0FDD37B-F04E-5D69-A742-DFCCEDEC1E0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897F1BAD-866F-DC34-7495-1FB1354AF8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DE35A82-0A9B-FD5D-0CEB-22C82F9C861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1862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A31868-5E03-E3FE-403B-7BFABD0B16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68574086-0033-1885-6149-900B908BF96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4A7433F2-9BD6-0CA7-2618-C048F4B402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285D801-49A2-7866-F2FF-A92150F5D3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2434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DE0400-6810-78A7-2382-4B35E790D5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CB88C25D-60DB-8433-A361-FC2628F225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08092E33-1BDA-4146-CDCA-BD987CF2BE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9868EBC-7552-570D-387F-D597241CC34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4918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596368-8B2B-1DD8-9F99-FE5DA3BA15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F8F5A8AA-7B76-8DC9-19BB-9002681019A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AD1DA072-41B0-E6BE-98E1-D1E861DF16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E5EB823-C255-5080-9131-A574FB1541B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4230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0308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518450-447A-AC66-6B03-9E27A5D56F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0A564D65-F512-03D8-6FF1-B2AB4B1DFF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2022C16C-28BE-FE70-CAE8-F8D2C31AFD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AA73C73-CE9B-E058-5B3E-220B7971885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4817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015503-DB40-52BD-6C03-D017472CE9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EB6CF2C1-F78D-C784-850E-D637AA71BFD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934C4D9E-1A9A-5DA4-036F-99924AC93C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3315287-89F1-17BB-6918-FA886DE098F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34819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BFEDE5-4365-61D4-8DB0-2F13345BCD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BDB6F0C3-638F-D2CF-DA7A-7083EF932F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9011088D-5E25-C573-AD35-BEECBF25B8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026C025-5D8F-3FD7-06D3-02649C57AEC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6348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EE9947-0B53-5568-0D29-08C0DA5B15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8A066CE3-2643-38AD-8D73-88F43BFA2C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733FA2D4-08B3-17E6-F9DC-BE785C8086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35C5D01-0E4F-D950-3DFF-F85B711E555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1698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F16541-7763-47F5-ED51-65FFCA6A3E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A39E548C-B5C3-5E55-3102-27BF849DEA9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A69CE4A9-9181-D415-9702-09AAC2C274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29CD195-2702-A876-BDB3-2ACBAE9C36E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9585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4B122E-1CD0-3A4E-E573-9B3F9118EB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7CAE2631-942F-C6D3-AAF7-E175E7EF6D5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75FD360F-58BF-F447-229F-DCF8A3354F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F24102E-8788-B5A8-A66A-C8B2A272F2E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1786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D8F867-0D3A-8C14-F4DF-B18BBB34D7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5F676F03-9FC8-BA00-C18B-955F2B0D134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FEF41F60-93AE-6ECA-18C8-B9CBF1D56B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D8823AA-D587-DC81-CA9D-175FB15CBAE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8773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3873" y="1168401"/>
            <a:ext cx="10964254" cy="2387600"/>
          </a:xfrm>
          <a:solidFill>
            <a:schemeClr val="bg2"/>
          </a:solidFill>
        </p:spPr>
        <p:txBody>
          <a:bodyPr anchor="b">
            <a:normAutofit/>
          </a:bodyPr>
          <a:lstStyle>
            <a:lvl1pPr algn="ctr">
              <a:defRPr sz="4800" b="0" i="0">
                <a:solidFill>
                  <a:srgbClr val="525252"/>
                </a:solidFill>
                <a:latin typeface="IBM Plex Sans SemiBold" panose="020B0503050203000203" pitchFamily="34" charset="0"/>
                <a:ea typeface="IBM Plex Sans SemiBold" panose="020B0503050203000203" pitchFamily="34" charset="0"/>
                <a:cs typeface="IBM Plex Sans SemiBold" panose="020B05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8273" y="3731247"/>
            <a:ext cx="9135454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 b="0" i="0">
                <a:solidFill>
                  <a:srgbClr val="525252"/>
                </a:solidFill>
                <a:latin typeface="IBM Plex Sans" panose="020B050305020300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2880360" y="3649111"/>
            <a:ext cx="6431280" cy="0"/>
          </a:xfrm>
          <a:prstGeom prst="line">
            <a:avLst/>
          </a:prstGeom>
          <a:ln>
            <a:solidFill>
              <a:srgbClr val="6C4D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>
            <a:spLocks noChangeArrowheads="1"/>
          </p:cNvSpPr>
          <p:nvPr/>
        </p:nvSpPr>
        <p:spPr bwMode="black">
          <a:xfrm>
            <a:off x="4093580" y="5537419"/>
            <a:ext cx="4004840" cy="3043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sz="1400" b="0">
                <a:solidFill>
                  <a:srgbClr val="000000"/>
                </a:solidFill>
                <a:latin typeface="Helv"/>
              </a:rPr>
              <a:t>© IBM Corporation. All rights reserved.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B5BAB42-A6B6-D2DB-EC91-721CA287B900}"/>
              </a:ext>
            </a:extLst>
          </p:cNvPr>
          <p:cNvGrpSpPr/>
          <p:nvPr userDrawn="1"/>
        </p:nvGrpSpPr>
        <p:grpSpPr>
          <a:xfrm>
            <a:off x="11094856" y="6244940"/>
            <a:ext cx="1098532" cy="613059"/>
            <a:chOff x="8965342" y="4231217"/>
            <a:chExt cx="1608171" cy="897474"/>
          </a:xfrm>
        </p:grpSpPr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D9DAF80D-4D83-4EA4-3B9A-B4DEAA21CF4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321121" y="4418033"/>
              <a:ext cx="897474" cy="355817"/>
            </a:xfrm>
            <a:prstGeom prst="rect">
              <a:avLst/>
            </a:prstGeom>
          </p:spPr>
        </p:pic>
        <p:pic>
          <p:nvPicPr>
            <p:cNvPr id="11" name="Graphic 10" hidden="1">
              <a:extLst>
                <a:ext uri="{FF2B5EF4-FFF2-40B4-BE49-F238E27FC236}">
                  <a16:creationId xmlns:a16="http://schemas.microsoft.com/office/drawing/2014/main" id="{AA1B3EED-0A38-9B4D-C031-B7CFB1F16CD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321121" y="4772874"/>
              <a:ext cx="897474" cy="355817"/>
            </a:xfrm>
            <a:prstGeom prst="rect">
              <a:avLst/>
            </a:prstGeom>
          </p:spPr>
        </p:pic>
        <p:pic>
          <p:nvPicPr>
            <p:cNvPr id="12" name="Graphic 11" hidden="1">
              <a:extLst>
                <a:ext uri="{FF2B5EF4-FFF2-40B4-BE49-F238E27FC236}">
                  <a16:creationId xmlns:a16="http://schemas.microsoft.com/office/drawing/2014/main" id="{D8BA40FF-052F-CEA2-8570-24062BFE0A7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6200000">
              <a:off x="9946868" y="4502045"/>
              <a:ext cx="897474" cy="355817"/>
            </a:xfrm>
            <a:prstGeom prst="rect">
              <a:avLst/>
            </a:prstGeom>
          </p:spPr>
        </p:pic>
        <p:pic>
          <p:nvPicPr>
            <p:cNvPr id="13" name="Graphic 12" hidden="1">
              <a:extLst>
                <a:ext uri="{FF2B5EF4-FFF2-40B4-BE49-F238E27FC236}">
                  <a16:creationId xmlns:a16="http://schemas.microsoft.com/office/drawing/2014/main" id="{10305589-4F05-9658-71A7-2F6E7BFE952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6200000">
              <a:off x="8694514" y="4502045"/>
              <a:ext cx="897474" cy="355817"/>
            </a:xfrm>
            <a:prstGeom prst="rect">
              <a:avLst/>
            </a:prstGeom>
          </p:spPr>
        </p:pic>
      </p:grpSp>
      <p:pic>
        <p:nvPicPr>
          <p:cNvPr id="14" name="Graphic 13">
            <a:extLst>
              <a:ext uri="{FF2B5EF4-FFF2-40B4-BE49-F238E27FC236}">
                <a16:creationId xmlns:a16="http://schemas.microsoft.com/office/drawing/2014/main" id="{EEFE9B80-1CD0-9614-4D99-C0FA5B74A8B1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41053" y="6372101"/>
            <a:ext cx="1630680" cy="24765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361523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52525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00199"/>
            <a:ext cx="10744200" cy="4572000"/>
          </a:xfrm>
        </p:spPr>
        <p:txBody>
          <a:bodyPr/>
          <a:lstStyle>
            <a:lvl1pPr>
              <a:defRPr>
                <a:solidFill>
                  <a:srgbClr val="262626"/>
                </a:solidFill>
              </a:defRPr>
            </a:lvl1pPr>
            <a:lvl2pPr>
              <a:defRPr>
                <a:solidFill>
                  <a:srgbClr val="262626"/>
                </a:solidFill>
              </a:defRPr>
            </a:lvl2pPr>
            <a:lvl3pPr>
              <a:defRPr>
                <a:solidFill>
                  <a:srgbClr val="262626"/>
                </a:solidFill>
              </a:defRPr>
            </a:lvl3pPr>
            <a:lvl4pPr>
              <a:defRPr>
                <a:solidFill>
                  <a:srgbClr val="262626"/>
                </a:solidFill>
              </a:defRPr>
            </a:lvl4pPr>
            <a:lvl5pPr>
              <a:defRPr>
                <a:solidFill>
                  <a:srgbClr val="262626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838200" y="1296645"/>
            <a:ext cx="10515600" cy="368"/>
          </a:xfrm>
          <a:prstGeom prst="line">
            <a:avLst/>
          </a:prstGeom>
          <a:ln>
            <a:solidFill>
              <a:srgbClr val="6C4D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1497029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solidFill>
                  <a:srgbClr val="525252"/>
                </a:solidFill>
                <a:latin typeface="IBM Plex Sans SemiBold" panose="020B05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600200"/>
            <a:ext cx="5181600" cy="4572000"/>
          </a:xfrm>
        </p:spPr>
        <p:txBody>
          <a:bodyPr/>
          <a:lstStyle>
            <a:lvl1pPr>
              <a:defRPr>
                <a:solidFill>
                  <a:srgbClr val="262626"/>
                </a:solidFill>
              </a:defRPr>
            </a:lvl1pPr>
            <a:lvl2pPr>
              <a:defRPr>
                <a:solidFill>
                  <a:srgbClr val="262626"/>
                </a:solidFill>
              </a:defRPr>
            </a:lvl2pPr>
            <a:lvl3pPr>
              <a:defRPr>
                <a:solidFill>
                  <a:srgbClr val="262626"/>
                </a:solidFill>
              </a:defRPr>
            </a:lvl3pPr>
            <a:lvl4pPr>
              <a:defRPr>
                <a:solidFill>
                  <a:srgbClr val="525252"/>
                </a:solidFill>
              </a:defRPr>
            </a:lvl4pPr>
            <a:lvl5pPr>
              <a:defRPr>
                <a:solidFill>
                  <a:srgbClr val="52525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181600" cy="4572000"/>
          </a:xfrm>
        </p:spPr>
        <p:txBody>
          <a:bodyPr/>
          <a:lstStyle>
            <a:lvl1pPr>
              <a:defRPr>
                <a:solidFill>
                  <a:srgbClr val="262626"/>
                </a:solidFill>
              </a:defRPr>
            </a:lvl1pPr>
            <a:lvl2pPr>
              <a:defRPr>
                <a:solidFill>
                  <a:srgbClr val="262626"/>
                </a:solidFill>
              </a:defRPr>
            </a:lvl2pPr>
            <a:lvl3pPr>
              <a:defRPr>
                <a:solidFill>
                  <a:srgbClr val="262626"/>
                </a:solidFill>
              </a:defRPr>
            </a:lvl3pPr>
            <a:lvl4pPr>
              <a:defRPr>
                <a:solidFill>
                  <a:srgbClr val="525252"/>
                </a:solidFill>
              </a:defRPr>
            </a:lvl4pPr>
            <a:lvl5pPr>
              <a:defRPr>
                <a:solidFill>
                  <a:srgbClr val="52525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838200" y="1364249"/>
            <a:ext cx="10515600" cy="368"/>
          </a:xfrm>
          <a:prstGeom prst="line">
            <a:avLst/>
          </a:prstGeom>
          <a:ln>
            <a:solidFill>
              <a:srgbClr val="6C4D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28713435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793464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800" b="1" i="0">
                <a:solidFill>
                  <a:srgbClr val="525252"/>
                </a:solidFill>
                <a:latin typeface="IBM Plex Sans SemiBold" panose="020B0503050203000203" pitchFamily="34" charset="0"/>
                <a:ea typeface="IBM Plex Sans SemiBold" panose="020B0503050203000203" pitchFamily="34" charset="0"/>
                <a:cs typeface="IBM Plex Sans SemiBold" panose="020B050305020300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732707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572469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ags" Target="../tags/tag2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12" Type="http://schemas.openxmlformats.org/officeDocument/2006/relationships/image" Target="../media/image3.sv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7.sv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6.png"/><Relationship Id="rId10" Type="http://schemas.microsoft.com/office/2007/relationships/hdphoto" Target="../media/hdphoto1.wdp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Relationship Id="rId14" Type="http://schemas.openxmlformats.org/officeDocument/2006/relationships/image" Target="../media/image5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47850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12" name="Picture 11" descr="Text, logo&#10;&#10;Description automatically generated">
            <a:extLst>
              <a:ext uri="{FF2B5EF4-FFF2-40B4-BE49-F238E27FC236}">
                <a16:creationId xmlns:a16="http://schemas.microsoft.com/office/drawing/2014/main" id="{05161552-D656-B925-AB2F-4CA5F6FE72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alphaModFix amt="5000"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aturation sat="155000"/>
                    </a14:imgEffect>
                    <a14:imgEffect>
                      <a14:brightnessContrast contrast="-77000"/>
                    </a14:imgEffect>
                  </a14:imgLayer>
                </a14:imgProps>
              </a:ext>
            </a:extLst>
          </a:blip>
          <a:srcRect l="-1923" r="70315"/>
          <a:stretch/>
        </p:blipFill>
        <p:spPr>
          <a:xfrm>
            <a:off x="3345127" y="1418811"/>
            <a:ext cx="5501746" cy="482613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E377BDD-6725-68B2-639C-E47C9B4601F2}"/>
              </a:ext>
            </a:extLst>
          </p:cNvPr>
          <p:cNvSpPr/>
          <p:nvPr userDrawn="1"/>
        </p:nvSpPr>
        <p:spPr>
          <a:xfrm>
            <a:off x="12625444" y="2728308"/>
            <a:ext cx="1235879" cy="1235878"/>
          </a:xfrm>
          <a:prstGeom prst="rect">
            <a:avLst/>
          </a:prstGeom>
          <a:solidFill>
            <a:srgbClr val="BE95FF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262626"/>
                </a:solidFill>
                <a:latin typeface="IBM Plex Sans" panose="020B0503050203000203" pitchFamily="34" charset="0"/>
              </a:rPr>
              <a:t>#BE95FF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8771CE0-19C9-5FCF-1B71-ACF36DEE6664}"/>
              </a:ext>
            </a:extLst>
          </p:cNvPr>
          <p:cNvSpPr/>
          <p:nvPr userDrawn="1"/>
        </p:nvSpPr>
        <p:spPr>
          <a:xfrm>
            <a:off x="18071881" y="2728308"/>
            <a:ext cx="1235879" cy="1235878"/>
          </a:xfrm>
          <a:prstGeom prst="rect">
            <a:avLst/>
          </a:prstGeom>
          <a:solidFill>
            <a:srgbClr val="33B1FF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262626"/>
                </a:solidFill>
                <a:latin typeface="IBM Plex Sans" panose="020B0503050203000203" pitchFamily="34" charset="0"/>
              </a:rPr>
              <a:t>#33B1FF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2A3F44-3AAC-9557-E214-F323108F6B65}"/>
              </a:ext>
            </a:extLst>
          </p:cNvPr>
          <p:cNvSpPr/>
          <p:nvPr userDrawn="1"/>
        </p:nvSpPr>
        <p:spPr>
          <a:xfrm>
            <a:off x="14440923" y="2728308"/>
            <a:ext cx="1235879" cy="1235878"/>
          </a:xfrm>
          <a:prstGeom prst="rect">
            <a:avLst/>
          </a:prstGeom>
          <a:solidFill>
            <a:srgbClr val="FF7EB6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262626"/>
                </a:solidFill>
                <a:latin typeface="IBM Plex Sans" panose="020B0503050203000203" pitchFamily="34" charset="0"/>
              </a:rPr>
              <a:t>#FF7EB6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6EA0613-E945-E437-C733-F9F008F63B76}"/>
              </a:ext>
            </a:extLst>
          </p:cNvPr>
          <p:cNvSpPr/>
          <p:nvPr userDrawn="1"/>
        </p:nvSpPr>
        <p:spPr>
          <a:xfrm>
            <a:off x="16256402" y="2728308"/>
            <a:ext cx="1235879" cy="1235878"/>
          </a:xfrm>
          <a:prstGeom prst="rect">
            <a:avLst/>
          </a:prstGeom>
          <a:solidFill>
            <a:srgbClr val="08BDBA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262626"/>
                </a:solidFill>
                <a:latin typeface="IBM Plex Sans" panose="020B0503050203000203" pitchFamily="34" charset="0"/>
              </a:rPr>
              <a:t>#08BDBA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0EC5687-C25A-A73E-5192-674F560F89FA}"/>
              </a:ext>
            </a:extLst>
          </p:cNvPr>
          <p:cNvSpPr txBox="1"/>
          <p:nvPr userDrawn="1"/>
        </p:nvSpPr>
        <p:spPr>
          <a:xfrm>
            <a:off x="12602453" y="3912427"/>
            <a:ext cx="1237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0" dirty="0">
                <a:solidFill>
                  <a:srgbClr val="FFFFFF"/>
                </a:solidFill>
                <a:effectLst/>
              </a:rPr>
              <a:t>Purple 40</a:t>
            </a:r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31F4021-33FE-506B-3C0D-688FEF669647}"/>
              </a:ext>
            </a:extLst>
          </p:cNvPr>
          <p:cNvSpPr txBox="1"/>
          <p:nvPr userDrawn="1"/>
        </p:nvSpPr>
        <p:spPr>
          <a:xfrm>
            <a:off x="14334144" y="3912427"/>
            <a:ext cx="1449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FFFF"/>
                </a:solidFill>
              </a:rPr>
              <a:t>Magenta</a:t>
            </a:r>
            <a:r>
              <a:rPr lang="en-US" b="1" i="0" dirty="0">
                <a:solidFill>
                  <a:srgbClr val="FFFFFF"/>
                </a:solidFill>
                <a:effectLst/>
              </a:rPr>
              <a:t> 40</a:t>
            </a:r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86B112C-C780-5B47-83AA-D580E668C866}"/>
              </a:ext>
            </a:extLst>
          </p:cNvPr>
          <p:cNvSpPr txBox="1"/>
          <p:nvPr userDrawn="1"/>
        </p:nvSpPr>
        <p:spPr>
          <a:xfrm>
            <a:off x="16404771" y="3912427"/>
            <a:ext cx="966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FFFF"/>
                </a:solidFill>
              </a:rPr>
              <a:t>Teal</a:t>
            </a:r>
            <a:r>
              <a:rPr lang="en-US" b="1" i="0" dirty="0">
                <a:solidFill>
                  <a:srgbClr val="FFFFFF"/>
                </a:solidFill>
                <a:effectLst/>
              </a:rPr>
              <a:t> 40</a:t>
            </a:r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92FC597-9201-21C6-383D-67750826F14D}"/>
              </a:ext>
            </a:extLst>
          </p:cNvPr>
          <p:cNvSpPr txBox="1"/>
          <p:nvPr userDrawn="1"/>
        </p:nvSpPr>
        <p:spPr>
          <a:xfrm>
            <a:off x="18206642" y="3912427"/>
            <a:ext cx="1055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FFFF"/>
                </a:solidFill>
              </a:rPr>
              <a:t>Cyan</a:t>
            </a:r>
            <a:r>
              <a:rPr lang="en-US" b="1" i="0" dirty="0">
                <a:solidFill>
                  <a:srgbClr val="FFFFFF"/>
                </a:solidFill>
                <a:effectLst/>
              </a:rPr>
              <a:t> 40</a:t>
            </a:r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B4A6D56-917B-72D3-81F7-A59A36FC4198}"/>
              </a:ext>
            </a:extLst>
          </p:cNvPr>
          <p:cNvSpPr/>
          <p:nvPr userDrawn="1"/>
        </p:nvSpPr>
        <p:spPr>
          <a:xfrm>
            <a:off x="12625444" y="4418033"/>
            <a:ext cx="1235879" cy="1235878"/>
          </a:xfrm>
          <a:prstGeom prst="rect">
            <a:avLst/>
          </a:prstGeom>
          <a:solidFill>
            <a:srgbClr val="8A3FFC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/>
                </a:solidFill>
                <a:latin typeface="IBM Plex Sans" panose="020B0503050203000203" pitchFamily="34" charset="0"/>
              </a:rPr>
              <a:t>#8A3FFC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9512372-0859-45E3-8DD7-AE730B4AFD19}"/>
              </a:ext>
            </a:extLst>
          </p:cNvPr>
          <p:cNvSpPr/>
          <p:nvPr userDrawn="1"/>
        </p:nvSpPr>
        <p:spPr>
          <a:xfrm>
            <a:off x="18071881" y="4418033"/>
            <a:ext cx="1235879" cy="1235878"/>
          </a:xfrm>
          <a:prstGeom prst="rect">
            <a:avLst/>
          </a:prstGeom>
          <a:solidFill>
            <a:srgbClr val="0072C3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/>
                </a:solidFill>
                <a:latin typeface="IBM Plex Sans" panose="020B0503050203000203" pitchFamily="34" charset="0"/>
              </a:rPr>
              <a:t>#0072C3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4197D57-5F46-DB39-F81D-9205CC53189F}"/>
              </a:ext>
            </a:extLst>
          </p:cNvPr>
          <p:cNvSpPr/>
          <p:nvPr userDrawn="1"/>
        </p:nvSpPr>
        <p:spPr>
          <a:xfrm>
            <a:off x="14440923" y="4418033"/>
            <a:ext cx="1235879" cy="1235878"/>
          </a:xfrm>
          <a:prstGeom prst="rect">
            <a:avLst/>
          </a:prstGeom>
          <a:solidFill>
            <a:srgbClr val="D02670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/>
                </a:solidFill>
                <a:latin typeface="IBM Plex Sans" panose="020B0503050203000203" pitchFamily="34" charset="0"/>
              </a:rPr>
              <a:t>#D02670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70AA9B1-D6E7-98E2-49EF-C98B6F0E7E2F}"/>
              </a:ext>
            </a:extLst>
          </p:cNvPr>
          <p:cNvSpPr/>
          <p:nvPr userDrawn="1"/>
        </p:nvSpPr>
        <p:spPr>
          <a:xfrm>
            <a:off x="16256402" y="4418033"/>
            <a:ext cx="1235879" cy="1235878"/>
          </a:xfrm>
          <a:prstGeom prst="rect">
            <a:avLst/>
          </a:prstGeom>
          <a:solidFill>
            <a:srgbClr val="007D79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/>
                </a:solidFill>
                <a:latin typeface="IBM Plex Sans" panose="020B0503050203000203" pitchFamily="34" charset="0"/>
              </a:rPr>
              <a:t>#007D79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0A9DFA7-88D2-04F7-451C-7A2C388B178F}"/>
              </a:ext>
            </a:extLst>
          </p:cNvPr>
          <p:cNvSpPr txBox="1"/>
          <p:nvPr userDrawn="1"/>
        </p:nvSpPr>
        <p:spPr>
          <a:xfrm>
            <a:off x="12602453" y="5602152"/>
            <a:ext cx="1237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0" dirty="0">
                <a:solidFill>
                  <a:srgbClr val="FFFFFF"/>
                </a:solidFill>
                <a:effectLst/>
              </a:rPr>
              <a:t>Purple 60</a:t>
            </a:r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2C98F8E-1DCD-3647-3613-DFFC7CDFF372}"/>
              </a:ext>
            </a:extLst>
          </p:cNvPr>
          <p:cNvSpPr txBox="1"/>
          <p:nvPr userDrawn="1"/>
        </p:nvSpPr>
        <p:spPr>
          <a:xfrm>
            <a:off x="14334144" y="5602152"/>
            <a:ext cx="14480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FFFF"/>
                </a:solidFill>
              </a:rPr>
              <a:t>Magenta</a:t>
            </a:r>
            <a:r>
              <a:rPr lang="en-US" b="1" i="0" dirty="0">
                <a:solidFill>
                  <a:srgbClr val="FFFFFF"/>
                </a:solidFill>
                <a:effectLst/>
              </a:rPr>
              <a:t> 60</a:t>
            </a:r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29F1073-373D-249D-C1F2-A527EB0210C9}"/>
              </a:ext>
            </a:extLst>
          </p:cNvPr>
          <p:cNvSpPr txBox="1"/>
          <p:nvPr userDrawn="1"/>
        </p:nvSpPr>
        <p:spPr>
          <a:xfrm>
            <a:off x="16404771" y="5602152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FFFF"/>
                </a:solidFill>
              </a:rPr>
              <a:t>Teal</a:t>
            </a:r>
            <a:r>
              <a:rPr lang="en-US" b="1" i="0" dirty="0">
                <a:solidFill>
                  <a:srgbClr val="FFFFFF"/>
                </a:solidFill>
                <a:effectLst/>
              </a:rPr>
              <a:t> 60</a:t>
            </a:r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D12B31A-8903-A616-B756-B8695FC8F38A}"/>
              </a:ext>
            </a:extLst>
          </p:cNvPr>
          <p:cNvSpPr txBox="1"/>
          <p:nvPr userDrawn="1"/>
        </p:nvSpPr>
        <p:spPr>
          <a:xfrm>
            <a:off x="18206642" y="5602152"/>
            <a:ext cx="1055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FFFF"/>
                </a:solidFill>
              </a:rPr>
              <a:t>Cyan</a:t>
            </a:r>
            <a:r>
              <a:rPr lang="en-US" b="1" i="0" dirty="0">
                <a:solidFill>
                  <a:srgbClr val="FFFFFF"/>
                </a:solidFill>
                <a:effectLst/>
              </a:rPr>
              <a:t> 60</a:t>
            </a:r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1892CDF-E500-AD18-C0DB-5405AF35ADE4}"/>
              </a:ext>
            </a:extLst>
          </p:cNvPr>
          <p:cNvSpPr/>
          <p:nvPr userDrawn="1"/>
        </p:nvSpPr>
        <p:spPr>
          <a:xfrm>
            <a:off x="19512379" y="2712316"/>
            <a:ext cx="1267863" cy="1267862"/>
          </a:xfrm>
          <a:prstGeom prst="rect">
            <a:avLst/>
          </a:prstGeom>
          <a:solidFill>
            <a:srgbClr val="121619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chemeClr val="bg2"/>
                </a:solidFill>
                <a:latin typeface="IBM Plex Sans" panose="020B0503050203000203" pitchFamily="34" charset="0"/>
              </a:rPr>
              <a:t>Icon</a:t>
            </a:r>
          </a:p>
          <a:p>
            <a:pPr algn="ctr"/>
            <a:r>
              <a:rPr lang="en-US" dirty="0">
                <a:solidFill>
                  <a:schemeClr val="bg2"/>
                </a:solidFill>
                <a:latin typeface="IBM Plex Sans" panose="020B0503050203000203" pitchFamily="34" charset="0"/>
              </a:rPr>
              <a:t>#</a:t>
            </a:r>
            <a:r>
              <a:rPr lang="en-US" b="0" i="0" dirty="0">
                <a:solidFill>
                  <a:srgbClr val="FFFFFF"/>
                </a:solidFill>
                <a:effectLst/>
                <a:latin typeface="IBM Plex Mono" panose="020B0509050203000203" pitchFamily="49" charset="0"/>
              </a:rPr>
              <a:t>000000</a:t>
            </a:r>
            <a:endParaRPr lang="en-US" dirty="0">
              <a:solidFill>
                <a:schemeClr val="bg2"/>
              </a:solidFill>
              <a:latin typeface="IBM Plex Sans" panose="020B0503050203000203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ACF072D-B1FC-4829-B71E-556F57965D46}"/>
              </a:ext>
            </a:extLst>
          </p:cNvPr>
          <p:cNvSpPr/>
          <p:nvPr userDrawn="1"/>
        </p:nvSpPr>
        <p:spPr>
          <a:xfrm>
            <a:off x="19510690" y="4403963"/>
            <a:ext cx="1264019" cy="1264018"/>
          </a:xfrm>
          <a:prstGeom prst="rect">
            <a:avLst/>
          </a:prstGeom>
          <a:solidFill>
            <a:srgbClr val="FFFFFF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rgbClr val="262626"/>
                </a:solidFill>
                <a:latin typeface="IBM Plex Sans" panose="020B0503050203000203" pitchFamily="34" charset="0"/>
              </a:rPr>
              <a:t>Icon</a:t>
            </a:r>
          </a:p>
          <a:p>
            <a:pPr algn="ctr"/>
            <a:r>
              <a:rPr lang="en-US" dirty="0">
                <a:solidFill>
                  <a:srgbClr val="262626"/>
                </a:solidFill>
                <a:latin typeface="IBM Plex Sans" panose="020B0503050203000203" pitchFamily="34" charset="0"/>
              </a:rPr>
              <a:t>#</a:t>
            </a:r>
            <a:r>
              <a:rPr lang="en-US" b="0" i="0" dirty="0">
                <a:solidFill>
                  <a:srgbClr val="262626"/>
                </a:solidFill>
                <a:effectLst/>
                <a:latin typeface="IBM Plex Mono" panose="020B0509050203000203" pitchFamily="49" charset="0"/>
              </a:rPr>
              <a:t>FFFFFF</a:t>
            </a:r>
            <a:endParaRPr lang="en-US" dirty="0">
              <a:solidFill>
                <a:srgbClr val="262626"/>
              </a:solidFill>
              <a:latin typeface="IBM Plex Sans" panose="020B0503050203000203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98BBA60-CCFF-F95A-ECC9-46204EA2214B}"/>
              </a:ext>
            </a:extLst>
          </p:cNvPr>
          <p:cNvSpPr/>
          <p:nvPr userDrawn="1"/>
        </p:nvSpPr>
        <p:spPr>
          <a:xfrm>
            <a:off x="12625444" y="1072749"/>
            <a:ext cx="1235879" cy="1235878"/>
          </a:xfrm>
          <a:prstGeom prst="rect">
            <a:avLst/>
          </a:prstGeom>
          <a:solidFill>
            <a:srgbClr val="F6F2FF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262626"/>
                </a:solidFill>
                <a:latin typeface="IBM Plex Sans" panose="020B0503050203000203" pitchFamily="34" charset="0"/>
              </a:rPr>
              <a:t>#F6F2FF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3F05CFF-A449-FBB3-5F13-F7A72C2E43DE}"/>
              </a:ext>
            </a:extLst>
          </p:cNvPr>
          <p:cNvSpPr/>
          <p:nvPr userDrawn="1"/>
        </p:nvSpPr>
        <p:spPr>
          <a:xfrm>
            <a:off x="18071881" y="1072749"/>
            <a:ext cx="1235879" cy="1235878"/>
          </a:xfrm>
          <a:prstGeom prst="rect">
            <a:avLst/>
          </a:prstGeom>
          <a:solidFill>
            <a:srgbClr val="E5F6FF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262626"/>
                </a:solidFill>
                <a:latin typeface="IBM Plex Sans" panose="020B0503050203000203" pitchFamily="34" charset="0"/>
              </a:rPr>
              <a:t>#E5F6FF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4895BC4-B52A-2D00-62C1-71A44604BBB4}"/>
              </a:ext>
            </a:extLst>
          </p:cNvPr>
          <p:cNvSpPr/>
          <p:nvPr userDrawn="1"/>
        </p:nvSpPr>
        <p:spPr>
          <a:xfrm>
            <a:off x="14440923" y="1072749"/>
            <a:ext cx="1235879" cy="1235878"/>
          </a:xfrm>
          <a:prstGeom prst="rect">
            <a:avLst/>
          </a:prstGeom>
          <a:solidFill>
            <a:srgbClr val="FFF0F7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262626"/>
                </a:solidFill>
                <a:latin typeface="IBM Plex Sans" panose="020B0503050203000203" pitchFamily="34" charset="0"/>
              </a:rPr>
              <a:t>#FFF0F7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5B5B6C5-97CB-45FD-FDEC-1F5C2A0BDC3E}"/>
              </a:ext>
            </a:extLst>
          </p:cNvPr>
          <p:cNvSpPr/>
          <p:nvPr userDrawn="1"/>
        </p:nvSpPr>
        <p:spPr>
          <a:xfrm>
            <a:off x="16256402" y="1072749"/>
            <a:ext cx="1235879" cy="1235878"/>
          </a:xfrm>
          <a:prstGeom prst="rect">
            <a:avLst/>
          </a:prstGeom>
          <a:solidFill>
            <a:srgbClr val="D9FBFB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262626"/>
                </a:solidFill>
                <a:latin typeface="IBM Plex Sans" panose="020B0503050203000203" pitchFamily="34" charset="0"/>
              </a:rPr>
              <a:t>#D9FBFB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4DCC439-D448-E0FC-26EF-94C7A8B8D0DB}"/>
              </a:ext>
            </a:extLst>
          </p:cNvPr>
          <p:cNvSpPr txBox="1"/>
          <p:nvPr userDrawn="1"/>
        </p:nvSpPr>
        <p:spPr>
          <a:xfrm>
            <a:off x="12602453" y="2256868"/>
            <a:ext cx="1237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0" dirty="0">
                <a:solidFill>
                  <a:srgbClr val="FFFFFF"/>
                </a:solidFill>
                <a:effectLst/>
              </a:rPr>
              <a:t>Purple 10</a:t>
            </a:r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04B7B48-2E66-50BA-96FE-D24C4E60BFD7}"/>
              </a:ext>
            </a:extLst>
          </p:cNvPr>
          <p:cNvSpPr txBox="1"/>
          <p:nvPr userDrawn="1"/>
        </p:nvSpPr>
        <p:spPr>
          <a:xfrm>
            <a:off x="14334144" y="2256868"/>
            <a:ext cx="1449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FFFF"/>
                </a:solidFill>
              </a:rPr>
              <a:t>Magenta</a:t>
            </a:r>
            <a:r>
              <a:rPr lang="en-US" b="1" i="0" dirty="0">
                <a:solidFill>
                  <a:srgbClr val="FFFFFF"/>
                </a:solidFill>
                <a:effectLst/>
              </a:rPr>
              <a:t> 10</a:t>
            </a:r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7C767BF-EB72-86A2-DBA6-0D26C6C02894}"/>
              </a:ext>
            </a:extLst>
          </p:cNvPr>
          <p:cNvSpPr txBox="1"/>
          <p:nvPr userDrawn="1"/>
        </p:nvSpPr>
        <p:spPr>
          <a:xfrm>
            <a:off x="16404771" y="2256868"/>
            <a:ext cx="966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FFFF"/>
                </a:solidFill>
              </a:rPr>
              <a:t>Teal</a:t>
            </a:r>
            <a:r>
              <a:rPr lang="en-US" b="1" i="0" dirty="0">
                <a:solidFill>
                  <a:srgbClr val="FFFFFF"/>
                </a:solidFill>
                <a:effectLst/>
              </a:rPr>
              <a:t> 10</a:t>
            </a:r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FEDF829-6CB0-F03B-E025-85D510B4DC26}"/>
              </a:ext>
            </a:extLst>
          </p:cNvPr>
          <p:cNvSpPr txBox="1"/>
          <p:nvPr userDrawn="1"/>
        </p:nvSpPr>
        <p:spPr>
          <a:xfrm>
            <a:off x="18206642" y="2256868"/>
            <a:ext cx="1055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FFFF"/>
                </a:solidFill>
              </a:rPr>
              <a:t>Cyan</a:t>
            </a:r>
            <a:r>
              <a:rPr lang="en-US" b="1" i="0" dirty="0">
                <a:solidFill>
                  <a:srgbClr val="FFFFFF"/>
                </a:solidFill>
                <a:effectLst/>
              </a:rPr>
              <a:t> 10</a:t>
            </a:r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FF97BF5-A64D-02F2-4B04-BC95CE39DF3F}"/>
              </a:ext>
            </a:extLst>
          </p:cNvPr>
          <p:cNvSpPr/>
          <p:nvPr userDrawn="1"/>
        </p:nvSpPr>
        <p:spPr>
          <a:xfrm>
            <a:off x="16222135" y="-2341897"/>
            <a:ext cx="1267863" cy="1267862"/>
          </a:xfrm>
          <a:prstGeom prst="rect">
            <a:avLst/>
          </a:prstGeom>
          <a:solidFill>
            <a:srgbClr val="C1C7CD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BM Plex Sans" panose="020B0503050203000203" pitchFamily="34" charset="0"/>
              </a:rPr>
              <a:t>Text BG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IBM Plex Sans" panose="020B0503050203000203" pitchFamily="34" charset="0"/>
              </a:rPr>
              <a:t>#C1C7CD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3738F9B-27C5-3C49-8FD7-0731EE9AC3BF}"/>
              </a:ext>
            </a:extLst>
          </p:cNvPr>
          <p:cNvSpPr/>
          <p:nvPr userDrawn="1"/>
        </p:nvSpPr>
        <p:spPr>
          <a:xfrm>
            <a:off x="16222135" y="-801901"/>
            <a:ext cx="1267863" cy="1267862"/>
          </a:xfrm>
          <a:prstGeom prst="rect">
            <a:avLst/>
          </a:prstGeom>
          <a:solidFill>
            <a:srgbClr val="F2F4F8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BM Plex Sans" panose="020B0503050203000203" pitchFamily="34" charset="0"/>
              </a:rPr>
              <a:t>Text BG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IBM Plex Sans" panose="020B0503050203000203" pitchFamily="34" charset="0"/>
              </a:rPr>
              <a:t>#F2F4F8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7194F16-D83C-3057-9151-A884EA8F0931}"/>
              </a:ext>
            </a:extLst>
          </p:cNvPr>
          <p:cNvSpPr/>
          <p:nvPr userDrawn="1"/>
        </p:nvSpPr>
        <p:spPr>
          <a:xfrm>
            <a:off x="14397282" y="-2352139"/>
            <a:ext cx="1267863" cy="1267862"/>
          </a:xfrm>
          <a:prstGeom prst="rect">
            <a:avLst/>
          </a:prstGeom>
          <a:solidFill>
            <a:srgbClr val="BE95FF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BM Plex Sans" panose="020B0503050203000203" pitchFamily="34" charset="0"/>
              </a:rPr>
              <a:t>Text BG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IBM Plex Sans" panose="020B0503050203000203" pitchFamily="34" charset="0"/>
              </a:rPr>
              <a:t>#BE95FF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0C7A661-0FF9-B849-2771-84AA24CF5EFF}"/>
              </a:ext>
            </a:extLst>
          </p:cNvPr>
          <p:cNvSpPr/>
          <p:nvPr userDrawn="1"/>
        </p:nvSpPr>
        <p:spPr>
          <a:xfrm>
            <a:off x="14397282" y="-812143"/>
            <a:ext cx="1267863" cy="1267862"/>
          </a:xfrm>
          <a:prstGeom prst="rect">
            <a:avLst/>
          </a:prstGeom>
          <a:solidFill>
            <a:srgbClr val="33B1FF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BM Plex Sans" panose="020B0503050203000203" pitchFamily="34" charset="0"/>
              </a:rPr>
              <a:t>Text BG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IBM Plex Sans" panose="020B0503050203000203" pitchFamily="34" charset="0"/>
              </a:rPr>
              <a:t>#33B1FF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84675A9-3F9A-460D-D8D6-C5D9516859D4}"/>
              </a:ext>
            </a:extLst>
          </p:cNvPr>
          <p:cNvSpPr/>
          <p:nvPr userDrawn="1"/>
        </p:nvSpPr>
        <p:spPr>
          <a:xfrm>
            <a:off x="12572429" y="-2309174"/>
            <a:ext cx="1267863" cy="1267862"/>
          </a:xfrm>
          <a:prstGeom prst="rect">
            <a:avLst/>
          </a:prstGeom>
          <a:solidFill>
            <a:srgbClr val="08BDBA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BM Plex Sans" panose="020B0503050203000203" pitchFamily="34" charset="0"/>
              </a:rPr>
              <a:t>Text BG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IBM Plex Sans" panose="020B0503050203000203" pitchFamily="34" charset="0"/>
              </a:rPr>
              <a:t>#08BDBA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D8C7787-7D0E-ED5D-DB99-53C4B52AA8F2}"/>
              </a:ext>
            </a:extLst>
          </p:cNvPr>
          <p:cNvSpPr/>
          <p:nvPr userDrawn="1"/>
        </p:nvSpPr>
        <p:spPr>
          <a:xfrm>
            <a:off x="12572429" y="-769178"/>
            <a:ext cx="1267863" cy="1267862"/>
          </a:xfrm>
          <a:prstGeom prst="rect">
            <a:avLst/>
          </a:prstGeom>
          <a:solidFill>
            <a:srgbClr val="78A9FF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BM Plex Sans" panose="020B0503050203000203" pitchFamily="34" charset="0"/>
              </a:rPr>
              <a:t>Text BG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IBM Plex Sans" panose="020B0503050203000203" pitchFamily="34" charset="0"/>
              </a:rPr>
              <a:t>#78A9FF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20CCBF62-5F94-E366-51BD-6C8DCBF90955}"/>
              </a:ext>
            </a:extLst>
          </p:cNvPr>
          <p:cNvSpPr/>
          <p:nvPr userDrawn="1"/>
        </p:nvSpPr>
        <p:spPr>
          <a:xfrm>
            <a:off x="17993876" y="-2309174"/>
            <a:ext cx="1267863" cy="1267862"/>
          </a:xfrm>
          <a:prstGeom prst="rect">
            <a:avLst/>
          </a:prstGeom>
          <a:solidFill>
            <a:srgbClr val="525252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chemeClr val="bg2"/>
                </a:solidFill>
                <a:latin typeface="IBM Plex Sans" panose="020B0503050203000203" pitchFamily="34" charset="0"/>
              </a:rPr>
              <a:t>Labels</a:t>
            </a:r>
          </a:p>
          <a:p>
            <a:pPr algn="ctr"/>
            <a:r>
              <a:rPr lang="en-US" dirty="0">
                <a:solidFill>
                  <a:schemeClr val="bg2"/>
                </a:solidFill>
                <a:latin typeface="IBM Plex Sans" panose="020B0503050203000203" pitchFamily="34" charset="0"/>
              </a:rPr>
              <a:t>#525252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E5880850-0EBA-AD14-E6FD-BB1DC94F3DA5}"/>
              </a:ext>
            </a:extLst>
          </p:cNvPr>
          <p:cNvSpPr/>
          <p:nvPr userDrawn="1"/>
        </p:nvSpPr>
        <p:spPr>
          <a:xfrm>
            <a:off x="17993875" y="-812143"/>
            <a:ext cx="1267863" cy="1267862"/>
          </a:xfrm>
          <a:prstGeom prst="rect">
            <a:avLst/>
          </a:prstGeom>
          <a:solidFill>
            <a:srgbClr val="262626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chemeClr val="bg2"/>
                </a:solidFill>
                <a:latin typeface="IBM Plex Sans" panose="020B0503050203000203" pitchFamily="34" charset="0"/>
              </a:rPr>
              <a:t>Text</a:t>
            </a:r>
          </a:p>
          <a:p>
            <a:pPr algn="ctr"/>
            <a:r>
              <a:rPr lang="en-US" dirty="0">
                <a:solidFill>
                  <a:schemeClr val="bg2"/>
                </a:solidFill>
                <a:latin typeface="IBM Plex Sans" panose="020B0503050203000203" pitchFamily="34" charset="0"/>
              </a:rPr>
              <a:t>#262626</a:t>
            </a: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56209ACE-A4F7-EAC9-E98F-D141BE77F994}"/>
              </a:ext>
            </a:extLst>
          </p:cNvPr>
          <p:cNvGrpSpPr/>
          <p:nvPr userDrawn="1"/>
        </p:nvGrpSpPr>
        <p:grpSpPr>
          <a:xfrm>
            <a:off x="11094856" y="6244940"/>
            <a:ext cx="1098532" cy="613059"/>
            <a:chOff x="8965342" y="4231217"/>
            <a:chExt cx="1608171" cy="897474"/>
          </a:xfrm>
        </p:grpSpPr>
        <p:pic>
          <p:nvPicPr>
            <p:cNvPr id="60" name="Graphic 59">
              <a:extLst>
                <a:ext uri="{FF2B5EF4-FFF2-40B4-BE49-F238E27FC236}">
                  <a16:creationId xmlns:a16="http://schemas.microsoft.com/office/drawing/2014/main" id="{EFEE4105-67FB-F40B-E7BD-8C9B80C32F8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9321121" y="4418033"/>
              <a:ext cx="897474" cy="355817"/>
            </a:xfrm>
            <a:prstGeom prst="rect">
              <a:avLst/>
            </a:prstGeom>
          </p:spPr>
        </p:pic>
        <p:pic>
          <p:nvPicPr>
            <p:cNvPr id="61" name="Graphic 60" hidden="1">
              <a:extLst>
                <a:ext uri="{FF2B5EF4-FFF2-40B4-BE49-F238E27FC236}">
                  <a16:creationId xmlns:a16="http://schemas.microsoft.com/office/drawing/2014/main" id="{9AB2407C-B3E2-DCDD-0692-DD32E3C4522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9321121" y="4772874"/>
              <a:ext cx="897474" cy="355817"/>
            </a:xfrm>
            <a:prstGeom prst="rect">
              <a:avLst/>
            </a:prstGeom>
          </p:spPr>
        </p:pic>
        <p:pic>
          <p:nvPicPr>
            <p:cNvPr id="62" name="Graphic 61" hidden="1">
              <a:extLst>
                <a:ext uri="{FF2B5EF4-FFF2-40B4-BE49-F238E27FC236}">
                  <a16:creationId xmlns:a16="http://schemas.microsoft.com/office/drawing/2014/main" id="{9128FFA9-E729-6051-FE44-5C57854D2B9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 rot="16200000">
              <a:off x="9946868" y="4502045"/>
              <a:ext cx="897474" cy="355817"/>
            </a:xfrm>
            <a:prstGeom prst="rect">
              <a:avLst/>
            </a:prstGeom>
          </p:spPr>
        </p:pic>
        <p:pic>
          <p:nvPicPr>
            <p:cNvPr id="63" name="Graphic 62" hidden="1">
              <a:extLst>
                <a:ext uri="{FF2B5EF4-FFF2-40B4-BE49-F238E27FC236}">
                  <a16:creationId xmlns:a16="http://schemas.microsoft.com/office/drawing/2014/main" id="{21D1BE07-55D7-FEB6-D90F-FC214DFBDA4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 rot="16200000">
              <a:off x="8694514" y="4502045"/>
              <a:ext cx="897474" cy="355817"/>
            </a:xfrm>
            <a:prstGeom prst="rect">
              <a:avLst/>
            </a:prstGeom>
          </p:spPr>
        </p:pic>
      </p:grpSp>
      <p:pic>
        <p:nvPicPr>
          <p:cNvPr id="66" name="Graphic 65">
            <a:extLst>
              <a:ext uri="{FF2B5EF4-FFF2-40B4-BE49-F238E27FC236}">
                <a16:creationId xmlns:a16="http://schemas.microsoft.com/office/drawing/2014/main" id="{FD0E63E5-36ED-0A5F-F2A0-E31AD11555EA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41053" y="6372101"/>
            <a:ext cx="1630680" cy="247650"/>
          </a:xfrm>
          <a:prstGeom prst="rect">
            <a:avLst/>
          </a:prstGeom>
        </p:spPr>
      </p:pic>
      <p:sp>
        <p:nvSpPr>
          <p:cNvPr id="67" name="Rectangle 66" hidden="1">
            <a:extLst>
              <a:ext uri="{FF2B5EF4-FFF2-40B4-BE49-F238E27FC236}">
                <a16:creationId xmlns:a16="http://schemas.microsoft.com/office/drawing/2014/main" id="{04EE5960-43EB-4B14-0782-2876BE85A607}"/>
              </a:ext>
            </a:extLst>
          </p:cNvPr>
          <p:cNvSpPr/>
          <p:nvPr userDrawn="1"/>
        </p:nvSpPr>
        <p:spPr>
          <a:xfrm>
            <a:off x="-76201" y="6356350"/>
            <a:ext cx="12353925" cy="276797"/>
          </a:xfrm>
          <a:prstGeom prst="rect">
            <a:avLst/>
          </a:prstGeom>
          <a:noFill/>
          <a:ln w="28575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8"/>
    </p:custDataLst>
    <p:extLst>
      <p:ext uri="{BB962C8B-B14F-4D97-AF65-F5344CB8AC3E}">
        <p14:creationId xmlns:p14="http://schemas.microsoft.com/office/powerpoint/2010/main" val="12704429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4" r:id="rId3"/>
    <p:sldLayoutId id="2147483666" r:id="rId4"/>
    <p:sldLayoutId id="2147483667" r:id="rId5"/>
    <p:sldLayoutId id="2147483673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i="0" kern="1200">
          <a:solidFill>
            <a:srgbClr val="525252"/>
          </a:solidFill>
          <a:latin typeface="IBM Plex Sans SemiBold" panose="020B0503050203000203" pitchFamily="34" charset="0"/>
          <a:ea typeface="IBM Plex Sans SemiBold" panose="020B0503050203000203" pitchFamily="34" charset="0"/>
          <a:cs typeface="IBM Plex Sans SemiBold" panose="020B050305020300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rgbClr val="262626"/>
          </a:solidFill>
          <a:latin typeface="IBM Plex Sans" panose="020B0503050203000203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rgbClr val="262626"/>
          </a:solidFill>
          <a:latin typeface="IBM Plex Sans" panose="020B0503050203000203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rgbClr val="262626"/>
          </a:solidFill>
          <a:latin typeface="IBM Plex Sans" panose="020B0503050203000203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rgbClr val="262626"/>
          </a:solidFill>
          <a:latin typeface="IBM Plex Sans" panose="020B0503050203000203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rgbClr val="262626"/>
          </a:solidFill>
          <a:latin typeface="IBM Plex Sans" panose="020B0503050203000203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8.jpeg"/><Relationship Id="rId7" Type="http://schemas.openxmlformats.org/officeDocument/2006/relationships/diagramColors" Target="../diagrams/colors2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5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8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9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0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3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4.xml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3" Type="http://schemas.openxmlformats.org/officeDocument/2006/relationships/notesSlide" Target="../notesSlides/notesSlide1.xml"/><Relationship Id="rId7" Type="http://schemas.openxmlformats.org/officeDocument/2006/relationships/customXml" Target="../ink/ink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6" Type="http://schemas.openxmlformats.org/officeDocument/2006/relationships/customXml" Target="../ink/ink2.xml"/><Relationship Id="rId5" Type="http://schemas.openxmlformats.org/officeDocument/2006/relationships/image" Target="../media/image10.png"/><Relationship Id="rId10" Type="http://schemas.openxmlformats.org/officeDocument/2006/relationships/image" Target="../media/image9.jpeg"/><Relationship Id="rId4" Type="http://schemas.openxmlformats.org/officeDocument/2006/relationships/customXml" Target="../ink/ink1.xml"/><Relationship Id="rId9" Type="http://schemas.openxmlformats.org/officeDocument/2006/relationships/customXml" Target="../ink/ink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5.xml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notesSlide" Target="../notesSlides/notesSlide14.xml"/><Relationship Id="rId7" Type="http://schemas.openxmlformats.org/officeDocument/2006/relationships/diagramColors" Target="../diagrams/colors3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6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7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8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9.xml"/><Relationship Id="rId4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9.xml"/><Relationship Id="rId4" Type="http://schemas.openxmlformats.org/officeDocument/2006/relationships/image" Target="../media/image12.jpe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3.png"/><Relationship Id="rId7" Type="http://schemas.openxmlformats.org/officeDocument/2006/relationships/diagramColors" Target="../diagrams/colors1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0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2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4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0137863B-CDE5-DFE3-6E0A-DCBDB7228C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8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38" b="8088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A8C61CE1-2DE0-C600-4FF0-F4BDCC12E5EA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517523" y="1573209"/>
            <a:ext cx="5781677" cy="1217159"/>
          </a:xfrm>
          <a:noFill/>
        </p:spPr>
        <p:txBody>
          <a:bodyPr>
            <a:normAutofit/>
          </a:bodyPr>
          <a:lstStyle/>
          <a:p>
            <a:r>
              <a:rPr lang="en-US" sz="3600" noProof="0" dirty="0">
                <a:solidFill>
                  <a:srgbClr val="ED8428"/>
                </a:solidFill>
              </a:rPr>
              <a:t>Data Science and Machine Learning Capstone Project</a:t>
            </a:r>
          </a:p>
        </p:txBody>
      </p:sp>
      <p:sp>
        <p:nvSpPr>
          <p:cNvPr id="6" name="Subtítulo 5">
            <a:extLst>
              <a:ext uri="{FF2B5EF4-FFF2-40B4-BE49-F238E27FC236}">
                <a16:creationId xmlns:a16="http://schemas.microsoft.com/office/drawing/2014/main" id="{BC2FF768-9934-DA46-7D57-A5F7B237AAAB}"/>
              </a:ext>
            </a:extLst>
          </p:cNvPr>
          <p:cNvSpPr txBox="1">
            <a:spLocks/>
          </p:cNvSpPr>
          <p:nvPr/>
        </p:nvSpPr>
        <p:spPr>
          <a:xfrm>
            <a:off x="517523" y="2776934"/>
            <a:ext cx="5955848" cy="47789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262626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262626"/>
                </a:solidFill>
                <a:latin typeface="IBM Plex Sans" panose="020B050305020300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262626"/>
                </a:solidFill>
                <a:latin typeface="IBM Plex Sans" panose="020B050305020300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262626"/>
                </a:solidFill>
                <a:latin typeface="IBM Plex Sans" panose="020B050305020300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262626"/>
                </a:solidFill>
                <a:latin typeface="IBM Plex Sans" panose="020B050305020300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noProof="0" dirty="0"/>
              <a:t>Predicting Falcon 9 First Stage Landing Success</a:t>
            </a:r>
          </a:p>
        </p:txBody>
      </p:sp>
      <p:sp>
        <p:nvSpPr>
          <p:cNvPr id="3" name="Subtítulo 5">
            <a:extLst>
              <a:ext uri="{FF2B5EF4-FFF2-40B4-BE49-F238E27FC236}">
                <a16:creationId xmlns:a16="http://schemas.microsoft.com/office/drawing/2014/main" id="{0949DCD6-3F6E-1C3F-19BE-BF4F000B4AC6}"/>
              </a:ext>
            </a:extLst>
          </p:cNvPr>
          <p:cNvSpPr txBox="1">
            <a:spLocks/>
          </p:cNvSpPr>
          <p:nvPr/>
        </p:nvSpPr>
        <p:spPr>
          <a:xfrm>
            <a:off x="517523" y="3254830"/>
            <a:ext cx="5955848" cy="47789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262626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262626"/>
                </a:solidFill>
                <a:latin typeface="IBM Plex Sans" panose="020B050305020300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262626"/>
                </a:solidFill>
                <a:latin typeface="IBM Plex Sans" panose="020B050305020300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262626"/>
                </a:solidFill>
                <a:latin typeface="IBM Plex Sans" panose="020B050305020300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262626"/>
                </a:solidFill>
                <a:latin typeface="IBM Plex Sans" panose="020B050305020300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noProof="0" dirty="0"/>
              <a:t>Author: Sergio González Pellejero</a:t>
            </a:r>
          </a:p>
        </p:txBody>
      </p:sp>
    </p:spTree>
    <p:extLst>
      <p:ext uri="{BB962C8B-B14F-4D97-AF65-F5344CB8AC3E}">
        <p14:creationId xmlns:p14="http://schemas.microsoft.com/office/powerpoint/2010/main" val="12811648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3E4FC2-1EFE-3FDA-E1CC-2B46D71063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C7427-E517-AC13-966E-9F8D66A95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3500" y="287742"/>
            <a:ext cx="7048500" cy="1325563"/>
          </a:xfrm>
        </p:spPr>
        <p:txBody>
          <a:bodyPr anchor="ctr">
            <a:normAutofit/>
          </a:bodyPr>
          <a:lstStyle/>
          <a:p>
            <a:r>
              <a:rPr lang="en-US" noProof="0" dirty="0"/>
              <a:t>RESULTS</a:t>
            </a:r>
          </a:p>
        </p:txBody>
      </p:sp>
      <p:pic>
        <p:nvPicPr>
          <p:cNvPr id="1026" name="Picture 2" descr="SpaceX pulls off first successful mid-ocean rocket landing | PBS News  Weekend">
            <a:extLst>
              <a:ext uri="{FF2B5EF4-FFF2-40B4-BE49-F238E27FC236}">
                <a16:creationId xmlns:a16="http://schemas.microsoft.com/office/drawing/2014/main" id="{5B488EC8-0B44-F9B3-AF02-C67C589FA5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70" r="24383"/>
          <a:stretch/>
        </p:blipFill>
        <p:spPr bwMode="auto">
          <a:xfrm>
            <a:off x="0" y="0"/>
            <a:ext cx="488872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Diagrama 5">
            <a:extLst>
              <a:ext uri="{FF2B5EF4-FFF2-40B4-BE49-F238E27FC236}">
                <a16:creationId xmlns:a16="http://schemas.microsoft.com/office/drawing/2014/main" id="{A99B964E-50DC-D132-BBBD-827D1D4BC81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46979970"/>
              </p:ext>
            </p:extLst>
          </p:nvPr>
        </p:nvGraphicFramePr>
        <p:xfrm>
          <a:off x="5259617" y="1565000"/>
          <a:ext cx="6032497" cy="47672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38895528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2734D7-0266-CEF1-903D-650AE7988C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AEFA64DD-2A0D-DD5F-455C-9D35725A29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32756"/>
            <a:ext cx="10526487" cy="1141404"/>
          </a:xfrm>
        </p:spPr>
        <p:txBody>
          <a:bodyPr>
            <a:normAutofit/>
          </a:bodyPr>
          <a:lstStyle/>
          <a:p>
            <a:r>
              <a:rPr lang="en-US" sz="3600" noProof="0" dirty="0"/>
              <a:t>Exploratory Data Analysis Using SQL: Launch Sites, Payloads &amp; Outcomes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3241212-ECB3-8EE4-C2A8-2E4C9A8397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34609" y="1825624"/>
            <a:ext cx="5328140" cy="501939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b="1" noProof="0" dirty="0"/>
              <a:t>Launch Sites &amp; Payload Analysis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B123A6A5-ACAF-9DAD-8AE5-B5637499B8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0941" y="1825623"/>
            <a:ext cx="5328140" cy="501939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b="1" noProof="0" dirty="0"/>
              <a:t>Landing Outcomes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AF461B1-63B4-0902-F161-5529B8A5E7AD}"/>
              </a:ext>
            </a:extLst>
          </p:cNvPr>
          <p:cNvSpPr txBox="1">
            <a:spLocks/>
          </p:cNvSpPr>
          <p:nvPr/>
        </p:nvSpPr>
        <p:spPr>
          <a:xfrm>
            <a:off x="734608" y="2425134"/>
            <a:ext cx="5328141" cy="34200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8A3FFC"/>
              </a:buClr>
            </a:pPr>
            <a:r>
              <a:rPr lang="en-US" sz="2200" noProof="0" dirty="0">
                <a:solidFill>
                  <a:schemeClr val="tx1"/>
                </a:solidFill>
              </a:rPr>
              <a:t>Unique launch sites: </a:t>
            </a:r>
            <a:r>
              <a:rPr lang="en-US" sz="2200" b="1" noProof="0" dirty="0">
                <a:solidFill>
                  <a:schemeClr val="tx1"/>
                </a:solidFill>
              </a:rPr>
              <a:t>4</a:t>
            </a:r>
          </a:p>
          <a:p>
            <a:pPr>
              <a:buClr>
                <a:srgbClr val="8A3FFC"/>
              </a:buClr>
            </a:pPr>
            <a:r>
              <a:rPr lang="en-US" sz="2200" noProof="0" dirty="0">
                <a:solidFill>
                  <a:schemeClr val="tx1"/>
                </a:solidFill>
              </a:rPr>
              <a:t>Launches from KSC LC-39A : </a:t>
            </a:r>
            <a:r>
              <a:rPr lang="en-US" sz="2200" b="1" noProof="0" dirty="0">
                <a:solidFill>
                  <a:schemeClr val="tx1"/>
                </a:solidFill>
              </a:rPr>
              <a:t>5</a:t>
            </a:r>
          </a:p>
          <a:p>
            <a:pPr>
              <a:buClr>
                <a:srgbClr val="8A3FFC"/>
              </a:buClr>
            </a:pPr>
            <a:r>
              <a:rPr lang="en-US" sz="2200" noProof="0" dirty="0">
                <a:solidFill>
                  <a:schemeClr val="tx1"/>
                </a:solidFill>
              </a:rPr>
              <a:t>Total payload by NASA (CRS): </a:t>
            </a:r>
            <a:r>
              <a:rPr lang="en-US" sz="2200" b="1" noProof="0" dirty="0">
                <a:solidFill>
                  <a:schemeClr val="tx1"/>
                </a:solidFill>
              </a:rPr>
              <a:t>45596</a:t>
            </a:r>
            <a:r>
              <a:rPr lang="en-US" sz="2200" noProof="0" dirty="0">
                <a:solidFill>
                  <a:schemeClr val="tx1"/>
                </a:solidFill>
              </a:rPr>
              <a:t> </a:t>
            </a:r>
            <a:r>
              <a:rPr lang="en-US" sz="2200" b="1" noProof="0" dirty="0">
                <a:solidFill>
                  <a:schemeClr val="tx1"/>
                </a:solidFill>
              </a:rPr>
              <a:t>kg</a:t>
            </a:r>
          </a:p>
          <a:p>
            <a:pPr>
              <a:buClr>
                <a:srgbClr val="8A3FFC"/>
              </a:buClr>
            </a:pPr>
            <a:r>
              <a:rPr lang="en-US" sz="2200" noProof="0" dirty="0">
                <a:solidFill>
                  <a:schemeClr val="tx1"/>
                </a:solidFill>
              </a:rPr>
              <a:t>Avg. payload (F9 v1.1): </a:t>
            </a:r>
            <a:r>
              <a:rPr lang="en-US" sz="2200" b="1" noProof="0" dirty="0">
                <a:solidFill>
                  <a:schemeClr val="tx1"/>
                </a:solidFill>
              </a:rPr>
              <a:t>2928</a:t>
            </a:r>
            <a:r>
              <a:rPr lang="en-US" sz="2200" noProof="0" dirty="0">
                <a:solidFill>
                  <a:schemeClr val="tx1"/>
                </a:solidFill>
              </a:rPr>
              <a:t> </a:t>
            </a:r>
            <a:r>
              <a:rPr lang="en-US" sz="2200" b="1" noProof="0" dirty="0">
                <a:solidFill>
                  <a:schemeClr val="tx1"/>
                </a:solidFill>
              </a:rPr>
              <a:t>kg</a:t>
            </a:r>
          </a:p>
          <a:p>
            <a:pPr>
              <a:buClr>
                <a:srgbClr val="8A3FFC"/>
              </a:buClr>
            </a:pPr>
            <a:r>
              <a:rPr lang="en-US" sz="2200" noProof="0" dirty="0">
                <a:solidFill>
                  <a:schemeClr val="tx1"/>
                </a:solidFill>
              </a:rPr>
              <a:t>Max payload: </a:t>
            </a:r>
            <a:r>
              <a:rPr lang="en-US" sz="2200" b="1" noProof="0" dirty="0">
                <a:solidFill>
                  <a:schemeClr val="tx1"/>
                </a:solidFill>
              </a:rPr>
              <a:t>15600</a:t>
            </a:r>
            <a:r>
              <a:rPr lang="en-US" sz="2200" noProof="0" dirty="0">
                <a:solidFill>
                  <a:schemeClr val="tx1"/>
                </a:solidFill>
              </a:rPr>
              <a:t> </a:t>
            </a:r>
            <a:r>
              <a:rPr lang="en-US" sz="2200" b="1" noProof="0" dirty="0">
                <a:solidFill>
                  <a:schemeClr val="tx1"/>
                </a:solidFill>
              </a:rPr>
              <a:t>kg</a:t>
            </a:r>
            <a:r>
              <a:rPr lang="en-US" sz="2200" noProof="0" dirty="0">
                <a:solidFill>
                  <a:schemeClr val="tx1"/>
                </a:solidFill>
              </a:rPr>
              <a:t> (12 F9 B5 versions)</a:t>
            </a:r>
          </a:p>
          <a:p>
            <a:pPr>
              <a:buClr>
                <a:srgbClr val="8A3FFC"/>
              </a:buClr>
            </a:pPr>
            <a:endParaRPr lang="en-US" sz="2200" noProof="0" dirty="0">
              <a:solidFill>
                <a:schemeClr val="tx1"/>
              </a:solidFill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CD5C9E9-B18A-24B9-8F0B-9E67DBF16E24}"/>
              </a:ext>
            </a:extLst>
          </p:cNvPr>
          <p:cNvSpPr txBox="1">
            <a:spLocks/>
          </p:cNvSpPr>
          <p:nvPr/>
        </p:nvSpPr>
        <p:spPr>
          <a:xfrm>
            <a:off x="6340940" y="2425133"/>
            <a:ext cx="5328141" cy="34200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F7EB6"/>
              </a:buClr>
            </a:pPr>
            <a:r>
              <a:rPr lang="en-US" sz="2200" noProof="0" dirty="0">
                <a:solidFill>
                  <a:schemeClr val="tx1"/>
                </a:solidFill>
              </a:rPr>
              <a:t>Successful landings: </a:t>
            </a:r>
            <a:r>
              <a:rPr lang="en-US" sz="2200" b="1" noProof="0" dirty="0">
                <a:solidFill>
                  <a:schemeClr val="tx1"/>
                </a:solidFill>
              </a:rPr>
              <a:t>61</a:t>
            </a:r>
          </a:p>
          <a:p>
            <a:pPr>
              <a:buClr>
                <a:srgbClr val="FF7EB6"/>
              </a:buClr>
            </a:pPr>
            <a:r>
              <a:rPr lang="en-US" sz="2200" noProof="0" dirty="0">
                <a:solidFill>
                  <a:schemeClr val="tx1"/>
                </a:solidFill>
              </a:rPr>
              <a:t>Failed/other landings: </a:t>
            </a:r>
            <a:r>
              <a:rPr lang="en-US" sz="2200" b="1" noProof="0" dirty="0">
                <a:solidFill>
                  <a:schemeClr val="tx1"/>
                </a:solidFill>
              </a:rPr>
              <a:t>40</a:t>
            </a:r>
          </a:p>
          <a:p>
            <a:pPr>
              <a:buClr>
                <a:srgbClr val="FF7EB6"/>
              </a:buClr>
            </a:pPr>
            <a:r>
              <a:rPr lang="en-US" sz="2200" noProof="0" dirty="0">
                <a:solidFill>
                  <a:schemeClr val="tx1"/>
                </a:solidFill>
              </a:rPr>
              <a:t>First drone ship landing: </a:t>
            </a:r>
            <a:r>
              <a:rPr lang="en-US" sz="2200" b="1" noProof="0" dirty="0">
                <a:solidFill>
                  <a:schemeClr val="tx1"/>
                </a:solidFill>
              </a:rPr>
              <a:t>2016-04-08</a:t>
            </a:r>
          </a:p>
          <a:p>
            <a:pPr>
              <a:buClr>
                <a:srgbClr val="FF7EB6"/>
              </a:buClr>
            </a:pPr>
            <a:r>
              <a:rPr lang="en-US" sz="2200" noProof="0" dirty="0">
                <a:solidFill>
                  <a:schemeClr val="tx1"/>
                </a:solidFill>
              </a:rPr>
              <a:t>Ground pad landings (4000–6000 kg): </a:t>
            </a:r>
            <a:r>
              <a:rPr lang="en-US" sz="2200" b="1" noProof="0" dirty="0">
                <a:solidFill>
                  <a:schemeClr val="tx1"/>
                </a:solidFill>
              </a:rPr>
              <a:t>3</a:t>
            </a:r>
          </a:p>
          <a:p>
            <a:pPr>
              <a:buClr>
                <a:srgbClr val="FF7EB6"/>
              </a:buClr>
            </a:pPr>
            <a:r>
              <a:rPr lang="en-US" sz="2200" noProof="0" dirty="0">
                <a:solidFill>
                  <a:schemeClr val="tx1"/>
                </a:solidFill>
              </a:rPr>
              <a:t>Ranked landing outcomes:</a:t>
            </a:r>
          </a:p>
          <a:p>
            <a:pPr>
              <a:buClr>
                <a:srgbClr val="FF7EB6"/>
              </a:buClr>
            </a:pPr>
            <a:endParaRPr lang="en-US" sz="2200" noProof="0" dirty="0">
              <a:solidFill>
                <a:schemeClr val="tx1"/>
              </a:solidFill>
            </a:endParaRPr>
          </a:p>
        </p:txBody>
      </p:sp>
      <p:graphicFrame>
        <p:nvGraphicFramePr>
          <p:cNvPr id="16" name="Tabla 15">
            <a:extLst>
              <a:ext uri="{FF2B5EF4-FFF2-40B4-BE49-F238E27FC236}">
                <a16:creationId xmlns:a16="http://schemas.microsoft.com/office/drawing/2014/main" id="{B1CEF1A8-4EB6-50EC-C950-47396446198E}"/>
              </a:ext>
            </a:extLst>
          </p:cNvPr>
          <p:cNvGraphicFramePr>
            <a:graphicFrameLocks noGrp="1"/>
          </p:cNvGraphicFramePr>
          <p:nvPr/>
        </p:nvGraphicFramePr>
        <p:xfrm>
          <a:off x="7117041" y="4609244"/>
          <a:ext cx="3775937" cy="2016000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3094162">
                  <a:extLst>
                    <a:ext uri="{9D8B030D-6E8A-4147-A177-3AD203B41FA5}">
                      <a16:colId xmlns:a16="http://schemas.microsoft.com/office/drawing/2014/main" val="1199781060"/>
                    </a:ext>
                  </a:extLst>
                </a:gridCol>
                <a:gridCol w="681775">
                  <a:extLst>
                    <a:ext uri="{9D8B030D-6E8A-4147-A177-3AD203B41FA5}">
                      <a16:colId xmlns:a16="http://schemas.microsoft.com/office/drawing/2014/main" val="1085687919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u="none" strike="noStrike" noProof="0" dirty="0">
                          <a:effectLst/>
                        </a:rPr>
                        <a:t>No attempt</a:t>
                      </a:r>
                      <a:endParaRPr lang="en-US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 noProof="0" dirty="0">
                          <a:effectLst/>
                        </a:rPr>
                        <a:t>21</a:t>
                      </a:r>
                      <a:endParaRPr lang="en-US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19784746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u="none" strike="noStrike" noProof="0" dirty="0">
                          <a:effectLst/>
                        </a:rPr>
                        <a:t>Success (drone ship)</a:t>
                      </a:r>
                      <a:endParaRPr lang="en-US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 noProof="0" dirty="0">
                          <a:effectLst/>
                        </a:rPr>
                        <a:t>14</a:t>
                      </a:r>
                      <a:endParaRPr lang="en-US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73622174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u="none" strike="noStrike" noProof="0" dirty="0">
                          <a:effectLst/>
                        </a:rPr>
                        <a:t>Success (ground pad)</a:t>
                      </a:r>
                      <a:endParaRPr lang="en-US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 noProof="0" dirty="0">
                          <a:effectLst/>
                        </a:rPr>
                        <a:t>9</a:t>
                      </a:r>
                      <a:endParaRPr lang="en-US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6717708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u="none" strike="noStrike" noProof="0" dirty="0">
                          <a:effectLst/>
                        </a:rPr>
                        <a:t>Controlled (ocean)</a:t>
                      </a:r>
                      <a:endParaRPr lang="en-US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 noProof="0" dirty="0">
                          <a:effectLst/>
                        </a:rPr>
                        <a:t>5</a:t>
                      </a:r>
                      <a:endParaRPr lang="en-US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6142979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u="none" strike="noStrike" noProof="0" dirty="0">
                          <a:effectLst/>
                        </a:rPr>
                        <a:t>Failure (drone ship)</a:t>
                      </a:r>
                      <a:endParaRPr lang="en-US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 noProof="0" dirty="0">
                          <a:effectLst/>
                        </a:rPr>
                        <a:t>5</a:t>
                      </a:r>
                      <a:endParaRPr lang="en-US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83158024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u="none" strike="noStrike" noProof="0" dirty="0">
                          <a:effectLst/>
                        </a:rPr>
                        <a:t>Failure (parachute)</a:t>
                      </a:r>
                      <a:endParaRPr lang="en-US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 noProof="0" dirty="0">
                          <a:effectLst/>
                        </a:rPr>
                        <a:t>2</a:t>
                      </a:r>
                      <a:endParaRPr lang="en-US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87166734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u="none" strike="noStrike" noProof="0" dirty="0">
                          <a:effectLst/>
                        </a:rPr>
                        <a:t>Uncontrolled (ocean)</a:t>
                      </a:r>
                      <a:endParaRPr lang="en-US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 noProof="0" dirty="0">
                          <a:effectLst/>
                        </a:rPr>
                        <a:t>2</a:t>
                      </a:r>
                      <a:endParaRPr lang="en-US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711956327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u="none" strike="noStrike" noProof="0" dirty="0">
                          <a:effectLst/>
                        </a:rPr>
                        <a:t>Precluded (drone ship)</a:t>
                      </a:r>
                      <a:endParaRPr lang="en-US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 noProof="0" dirty="0">
                          <a:effectLst/>
                        </a:rPr>
                        <a:t>1</a:t>
                      </a:r>
                      <a:endParaRPr lang="en-US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1051457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5157480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B846FE-5425-01EA-04E5-69CFD0D80E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71D1CAF7-309F-0700-A4D3-2927A17B11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2756"/>
            <a:ext cx="10497457" cy="1141404"/>
          </a:xfrm>
        </p:spPr>
        <p:txBody>
          <a:bodyPr>
            <a:normAutofit/>
          </a:bodyPr>
          <a:lstStyle/>
          <a:p>
            <a:r>
              <a:rPr lang="en-US" sz="3600" noProof="0" dirty="0"/>
              <a:t>Exploratory Data Analysis: Launch Performance &amp; Trends (Part 1)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67C62AF-1AC4-3251-080F-CAC05736933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34609" y="1534547"/>
            <a:ext cx="5328140" cy="501939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b="1" noProof="0" dirty="0"/>
              <a:t>Flight Number vs Payload Mass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345E9A7E-0D63-A630-F091-E234293F4A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7351" y="1534546"/>
            <a:ext cx="5328140" cy="501939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b="1" noProof="0" dirty="0"/>
              <a:t>Flight Number vs Launch Site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E93825E-F25F-9102-5A98-5A335A72CC48}"/>
              </a:ext>
            </a:extLst>
          </p:cNvPr>
          <p:cNvSpPr txBox="1">
            <a:spLocks/>
          </p:cNvSpPr>
          <p:nvPr/>
        </p:nvSpPr>
        <p:spPr>
          <a:xfrm>
            <a:off x="734608" y="2076001"/>
            <a:ext cx="5328140" cy="34200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8A3FFC"/>
              </a:buClr>
            </a:pPr>
            <a:r>
              <a:rPr lang="en-US" sz="2200" noProof="0" dirty="0">
                <a:solidFill>
                  <a:schemeClr val="tx1"/>
                </a:solidFill>
              </a:rPr>
              <a:t>Success rate increases with flight number</a:t>
            </a:r>
          </a:p>
          <a:p>
            <a:pPr>
              <a:buClr>
                <a:srgbClr val="8A3FFC"/>
              </a:buClr>
            </a:pPr>
            <a:r>
              <a:rPr lang="en-US" sz="2200" noProof="0" dirty="0">
                <a:solidFill>
                  <a:schemeClr val="tx1"/>
                </a:solidFill>
              </a:rPr>
              <a:t>First max payload (~15600 kg) at flight 69</a:t>
            </a:r>
          </a:p>
          <a:p>
            <a:pPr>
              <a:buClr>
                <a:srgbClr val="8A3FFC"/>
              </a:buClr>
            </a:pPr>
            <a:r>
              <a:rPr lang="en-US" sz="2200" noProof="0" dirty="0">
                <a:solidFill>
                  <a:schemeClr val="tx1"/>
                </a:solidFill>
              </a:rPr>
              <a:t>High success rate for payloads </a:t>
            </a:r>
            <a:r>
              <a:rPr lang="en-US" sz="2200" noProof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≥ </a:t>
            </a:r>
            <a:r>
              <a:rPr lang="en-US" sz="2200" noProof="0" dirty="0">
                <a:solidFill>
                  <a:schemeClr val="tx1"/>
                </a:solidFill>
              </a:rPr>
              <a:t>10000 kg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C7666DC-96E8-5502-67DD-18D297BDAE7D}"/>
              </a:ext>
            </a:extLst>
          </p:cNvPr>
          <p:cNvSpPr txBox="1">
            <a:spLocks/>
          </p:cNvSpPr>
          <p:nvPr/>
        </p:nvSpPr>
        <p:spPr>
          <a:xfrm>
            <a:off x="6177350" y="2076000"/>
            <a:ext cx="5158307" cy="34200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F7EB6"/>
              </a:buClr>
            </a:pPr>
            <a:r>
              <a:rPr lang="en-US" sz="2200" noProof="0" dirty="0">
                <a:solidFill>
                  <a:schemeClr val="tx1"/>
                </a:solidFill>
              </a:rPr>
              <a:t>Success improves with flight number at all sites</a:t>
            </a:r>
          </a:p>
          <a:p>
            <a:pPr>
              <a:buClr>
                <a:srgbClr val="FF7EB6"/>
              </a:buClr>
            </a:pPr>
            <a:r>
              <a:rPr lang="en-US" sz="2200" noProof="0" dirty="0">
                <a:solidFill>
                  <a:schemeClr val="tx1"/>
                </a:solidFill>
              </a:rPr>
              <a:t>CCAFS SLC-40 dominates &lt;25 and &gt; 42</a:t>
            </a:r>
          </a:p>
          <a:p>
            <a:pPr>
              <a:buClr>
                <a:srgbClr val="FF7EB6"/>
              </a:buClr>
            </a:pPr>
            <a:r>
              <a:rPr lang="en-US" sz="2200" noProof="0" dirty="0">
                <a:solidFill>
                  <a:schemeClr val="tx1"/>
                </a:solidFill>
              </a:rPr>
              <a:t>Last VAFB SLC-4E launch at flight 66</a:t>
            </a:r>
          </a:p>
          <a:p>
            <a:pPr marL="0" indent="0">
              <a:buClr>
                <a:srgbClr val="FF7EB6"/>
              </a:buClr>
              <a:buNone/>
            </a:pPr>
            <a:endParaRPr lang="en-US" sz="2200" noProof="0" dirty="0">
              <a:solidFill>
                <a:schemeClr val="tx1"/>
              </a:solidFill>
            </a:endParaRPr>
          </a:p>
        </p:txBody>
      </p:sp>
      <p:pic>
        <p:nvPicPr>
          <p:cNvPr id="6" name="Imagen 5" descr="Gráfico, Gráfico de dispersión&#10;&#10;El contenido generado por IA puede ser incorrecto.">
            <a:extLst>
              <a:ext uri="{FF2B5EF4-FFF2-40B4-BE49-F238E27FC236}">
                <a16:creationId xmlns:a16="http://schemas.microsoft.com/office/drawing/2014/main" id="{EC24B13D-452A-3411-BDBF-C4E8B7814FBE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4608" y="3686291"/>
            <a:ext cx="5335786" cy="2520000"/>
          </a:xfrm>
          <a:prstGeom prst="rect">
            <a:avLst/>
          </a:prstGeom>
        </p:spPr>
      </p:pic>
      <p:pic>
        <p:nvPicPr>
          <p:cNvPr id="12" name="Imagen 11" descr="Gráfico, Gráfico de dispersión&#10;&#10;El contenido generado por IA puede ser incorrecto.">
            <a:extLst>
              <a:ext uri="{FF2B5EF4-FFF2-40B4-BE49-F238E27FC236}">
                <a16:creationId xmlns:a16="http://schemas.microsoft.com/office/drawing/2014/main" id="{D9853E01-8A24-1B68-E59A-6CC73478B2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4996" y="3686291"/>
            <a:ext cx="5320743" cy="2520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364260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34373F-4999-88B7-BEF9-40E736130D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C944DCE6-847D-E8B9-2724-F8F26E5DC3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2756"/>
            <a:ext cx="10482943" cy="1141404"/>
          </a:xfrm>
        </p:spPr>
        <p:txBody>
          <a:bodyPr>
            <a:normAutofit/>
          </a:bodyPr>
          <a:lstStyle/>
          <a:p>
            <a:r>
              <a:rPr lang="en-US" sz="3600" noProof="0" dirty="0"/>
              <a:t>Exploratory Data Analysis: Launch Performance &amp; Trends (Part 2)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EDDC9DE-D5F7-E2B4-E057-6D2EF1FE33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34609" y="1568889"/>
            <a:ext cx="5328140" cy="5019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b="1" noProof="0" dirty="0"/>
              <a:t>Payload Mass vs Launch Site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DC86E2F6-3C2B-95E7-9FFB-F874ED9257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0941" y="1568888"/>
            <a:ext cx="5328140" cy="5019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b="1" noProof="0" dirty="0"/>
              <a:t>Success Rate by Orbit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8B7C06A-35BD-2C63-FA3B-6B61B3F105DE}"/>
              </a:ext>
            </a:extLst>
          </p:cNvPr>
          <p:cNvSpPr txBox="1">
            <a:spLocks/>
          </p:cNvSpPr>
          <p:nvPr/>
        </p:nvSpPr>
        <p:spPr>
          <a:xfrm>
            <a:off x="734608" y="2110343"/>
            <a:ext cx="5328141" cy="34200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8A3FFC"/>
              </a:buClr>
            </a:pPr>
            <a:r>
              <a:rPr lang="en-US" sz="2200" noProof="0" dirty="0">
                <a:solidFill>
                  <a:schemeClr val="tx1"/>
                </a:solidFill>
              </a:rPr>
              <a:t>High success for payloads &gt; 9000 kg</a:t>
            </a:r>
          </a:p>
          <a:p>
            <a:pPr>
              <a:buClr>
                <a:srgbClr val="8A3FFC"/>
              </a:buClr>
            </a:pPr>
            <a:r>
              <a:rPr lang="en-US" sz="2200" noProof="0" dirty="0">
                <a:solidFill>
                  <a:schemeClr val="tx1"/>
                </a:solidFill>
              </a:rPr>
              <a:t>No &gt;10000 kg launches at VAFB SLC 4E</a:t>
            </a:r>
          </a:p>
          <a:p>
            <a:pPr>
              <a:buClr>
                <a:srgbClr val="8A3FFC"/>
              </a:buClr>
            </a:pPr>
            <a:r>
              <a:rPr lang="en-US" sz="2200" noProof="0" dirty="0">
                <a:solidFill>
                  <a:schemeClr val="tx1"/>
                </a:solidFill>
              </a:rPr>
              <a:t>Few launches in 8000–13000 kg range</a:t>
            </a:r>
          </a:p>
          <a:p>
            <a:pPr>
              <a:buClr>
                <a:srgbClr val="8A3FFC"/>
              </a:buClr>
            </a:pPr>
            <a:endParaRPr lang="en-US" sz="2200" noProof="0" dirty="0">
              <a:solidFill>
                <a:schemeClr val="tx1"/>
              </a:solidFill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74B4DB6-2529-AE0B-9FF4-AA9D04EF7B5A}"/>
              </a:ext>
            </a:extLst>
          </p:cNvPr>
          <p:cNvSpPr txBox="1">
            <a:spLocks/>
          </p:cNvSpPr>
          <p:nvPr/>
        </p:nvSpPr>
        <p:spPr>
          <a:xfrm>
            <a:off x="6340940" y="2110343"/>
            <a:ext cx="5328141" cy="34200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F7EB6"/>
              </a:buClr>
            </a:pPr>
            <a:r>
              <a:rPr lang="en-US" sz="2200" noProof="0" dirty="0">
                <a:solidFill>
                  <a:schemeClr val="tx1"/>
                </a:solidFill>
              </a:rPr>
              <a:t>SO orbit: </a:t>
            </a:r>
            <a:r>
              <a:rPr lang="en-US" sz="2200" b="1" noProof="0" dirty="0">
                <a:solidFill>
                  <a:schemeClr val="tx1"/>
                </a:solidFill>
              </a:rPr>
              <a:t>0%</a:t>
            </a:r>
          </a:p>
          <a:p>
            <a:pPr>
              <a:buClr>
                <a:srgbClr val="FF7EB6"/>
              </a:buClr>
            </a:pPr>
            <a:r>
              <a:rPr lang="en-US" sz="2200" noProof="0" dirty="0">
                <a:solidFill>
                  <a:schemeClr val="tx1"/>
                </a:solidFill>
              </a:rPr>
              <a:t>GTO, ISS, MEO, PO, LEO, VLEO: </a:t>
            </a:r>
            <a:r>
              <a:rPr lang="en-US" sz="2200" b="1" noProof="0" dirty="0">
                <a:solidFill>
                  <a:schemeClr val="tx1"/>
                </a:solidFill>
              </a:rPr>
              <a:t>50–100%</a:t>
            </a:r>
          </a:p>
          <a:p>
            <a:pPr>
              <a:buClr>
                <a:srgbClr val="FF7EB6"/>
              </a:buClr>
            </a:pPr>
            <a:r>
              <a:rPr lang="en-US" sz="2200" noProof="0" dirty="0">
                <a:solidFill>
                  <a:schemeClr val="tx1"/>
                </a:solidFill>
              </a:rPr>
              <a:t>ES-L1, GEO, HEO, SSO: </a:t>
            </a:r>
            <a:r>
              <a:rPr lang="en-US" sz="2200" b="1" noProof="0" dirty="0">
                <a:solidFill>
                  <a:schemeClr val="tx1"/>
                </a:solidFill>
              </a:rPr>
              <a:t>100%</a:t>
            </a:r>
          </a:p>
          <a:p>
            <a:pPr>
              <a:buClr>
                <a:srgbClr val="FF7EB6"/>
              </a:buClr>
            </a:pPr>
            <a:endParaRPr lang="en-US" sz="2200" noProof="0" dirty="0">
              <a:solidFill>
                <a:schemeClr val="tx1"/>
              </a:solidFill>
            </a:endParaRPr>
          </a:p>
        </p:txBody>
      </p:sp>
      <p:pic>
        <p:nvPicPr>
          <p:cNvPr id="3" name="Imagen 2" descr="Gráfico, Gráfico de dispersión&#10;&#10;El contenido generado por IA puede ser incorrecto.">
            <a:extLst>
              <a:ext uri="{FF2B5EF4-FFF2-40B4-BE49-F238E27FC236}">
                <a16:creationId xmlns:a16="http://schemas.microsoft.com/office/drawing/2014/main" id="{9FAB276A-3337-AD6A-69A9-08E19D5DB4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608" y="3696028"/>
            <a:ext cx="5320743" cy="2520000"/>
          </a:xfrm>
          <a:prstGeom prst="rect">
            <a:avLst/>
          </a:prstGeom>
        </p:spPr>
      </p:pic>
      <p:pic>
        <p:nvPicPr>
          <p:cNvPr id="6" name="Imagen 5" descr="Gráfico, Gráfico de barras&#10;&#10;El contenido generado por IA puede ser incorrecto.">
            <a:extLst>
              <a:ext uri="{FF2B5EF4-FFF2-40B4-BE49-F238E27FC236}">
                <a16:creationId xmlns:a16="http://schemas.microsoft.com/office/drawing/2014/main" id="{D3DF90A0-70C5-E2AB-3288-613D319E88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0940" y="3696028"/>
            <a:ext cx="5287843" cy="2520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738607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42F096-DE3C-9992-997F-0BEAE03AB1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5F8B9FD7-4A7C-B829-21E9-92507FD1A3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2756"/>
            <a:ext cx="10726206" cy="1141404"/>
          </a:xfrm>
        </p:spPr>
        <p:txBody>
          <a:bodyPr>
            <a:normAutofit/>
          </a:bodyPr>
          <a:lstStyle/>
          <a:p>
            <a:r>
              <a:rPr lang="en-US" sz="3600" noProof="0" dirty="0"/>
              <a:t>Exploratory Data Analysis: Launch Performance &amp; Trends (Part 3)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047D8C5-03E4-8AD7-412D-5FB63B176AC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34609" y="1616980"/>
            <a:ext cx="5328140" cy="5019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b="1" noProof="0" dirty="0"/>
              <a:t>Flight Number vs Orbit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24D11508-4BD0-CA7A-DF14-1992EE618C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0941" y="1616979"/>
            <a:ext cx="5328140" cy="5019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b="1" noProof="0" dirty="0"/>
              <a:t>Payload Mass vs Orbit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D64CB48-B3E6-D5F9-9544-DFB2208A2632}"/>
              </a:ext>
            </a:extLst>
          </p:cNvPr>
          <p:cNvSpPr txBox="1">
            <a:spLocks/>
          </p:cNvSpPr>
          <p:nvPr/>
        </p:nvSpPr>
        <p:spPr>
          <a:xfrm>
            <a:off x="734608" y="2158434"/>
            <a:ext cx="5328141" cy="34200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Clr>
                <a:srgbClr val="8A3FFC"/>
              </a:buClr>
            </a:pPr>
            <a:r>
              <a:rPr lang="en-US" sz="2200" noProof="0" dirty="0">
                <a:solidFill>
                  <a:schemeClr val="tx1"/>
                </a:solidFill>
              </a:rPr>
              <a:t>In LEO, success improves with flight number, not evident in GTO</a:t>
            </a:r>
          </a:p>
          <a:p>
            <a:pPr algn="just">
              <a:buClr>
                <a:srgbClr val="8A3FFC"/>
              </a:buClr>
            </a:pPr>
            <a:r>
              <a:rPr lang="en-US" sz="2200" noProof="0" dirty="0">
                <a:solidFill>
                  <a:schemeClr val="tx1"/>
                </a:solidFill>
              </a:rPr>
              <a:t>Early launches mostly to LEO, ISS, PO, GTO; VLEO appears after flight </a:t>
            </a:r>
            <a:r>
              <a:rPr lang="en-US" sz="2200" noProof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≈</a:t>
            </a:r>
            <a:r>
              <a:rPr lang="en-US" sz="2200" noProof="0" dirty="0">
                <a:solidFill>
                  <a:schemeClr val="tx1"/>
                </a:solidFill>
              </a:rPr>
              <a:t> 65</a:t>
            </a:r>
          </a:p>
          <a:p>
            <a:pPr algn="just">
              <a:buClr>
                <a:srgbClr val="8A3FFC"/>
              </a:buClr>
            </a:pPr>
            <a:endParaRPr lang="en-US" sz="2200" noProof="0" dirty="0">
              <a:solidFill>
                <a:schemeClr val="tx1"/>
              </a:solidFill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C490F31-0DF4-7371-28BB-14CB4EB93017}"/>
              </a:ext>
            </a:extLst>
          </p:cNvPr>
          <p:cNvSpPr txBox="1">
            <a:spLocks/>
          </p:cNvSpPr>
          <p:nvPr/>
        </p:nvSpPr>
        <p:spPr>
          <a:xfrm>
            <a:off x="6340940" y="2158433"/>
            <a:ext cx="5328141" cy="34200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F7EB6"/>
              </a:buClr>
            </a:pPr>
            <a:r>
              <a:rPr lang="en-US" sz="2200" noProof="0" dirty="0">
                <a:solidFill>
                  <a:schemeClr val="tx1"/>
                </a:solidFill>
              </a:rPr>
              <a:t>Higher success rate for heavy payloads in Polar, LEO, and ISS orbits</a:t>
            </a:r>
          </a:p>
          <a:p>
            <a:pPr>
              <a:buClr>
                <a:srgbClr val="FF7EB6"/>
              </a:buClr>
            </a:pPr>
            <a:r>
              <a:rPr lang="en-US" sz="2200" noProof="0" dirty="0">
                <a:solidFill>
                  <a:schemeClr val="tx1"/>
                </a:solidFill>
              </a:rPr>
              <a:t>GTO shows both outcomes, with no clear success pattern</a:t>
            </a:r>
          </a:p>
        </p:txBody>
      </p:sp>
      <p:pic>
        <p:nvPicPr>
          <p:cNvPr id="3" name="Imagen 2" descr="Gráfico, Gráfico de dispersión&#10;&#10;El contenido generado por IA puede ser incorrecto.">
            <a:extLst>
              <a:ext uri="{FF2B5EF4-FFF2-40B4-BE49-F238E27FC236}">
                <a16:creationId xmlns:a16="http://schemas.microsoft.com/office/drawing/2014/main" id="{38638BEF-6D3F-DE67-BBB2-033E410338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608" y="3668297"/>
            <a:ext cx="5335587" cy="2520000"/>
          </a:xfrm>
          <a:prstGeom prst="rect">
            <a:avLst/>
          </a:prstGeom>
        </p:spPr>
      </p:pic>
      <p:pic>
        <p:nvPicPr>
          <p:cNvPr id="6" name="Imagen 5" descr="Gráfico, Gráfico de dispersión&#10;&#10;El contenido generado por IA puede ser incorrecto.">
            <a:extLst>
              <a:ext uri="{FF2B5EF4-FFF2-40B4-BE49-F238E27FC236}">
                <a16:creationId xmlns:a16="http://schemas.microsoft.com/office/drawing/2014/main" id="{DAF21779-809A-C626-FAA7-D3C004594E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8386" y="3668297"/>
            <a:ext cx="5335586" cy="2520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658197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B5DC47-4F9F-F58B-F625-F0E417D055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22A2D2DA-DB47-08EF-73CC-1B61D3E6FD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2756"/>
            <a:ext cx="10726206" cy="1141404"/>
          </a:xfrm>
        </p:spPr>
        <p:txBody>
          <a:bodyPr>
            <a:normAutofit/>
          </a:bodyPr>
          <a:lstStyle/>
          <a:p>
            <a:r>
              <a:rPr lang="en-US" sz="3600" noProof="0" dirty="0"/>
              <a:t>Exploratory Data Analysis: Launch Performance &amp; Trends (Part 4)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BEC99FF-0532-50AD-7D2E-D3C9480056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34609" y="1588405"/>
            <a:ext cx="5328140" cy="5019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b="1" noProof="0" dirty="0"/>
              <a:t>Yearly Launch Success Trend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71AA0312-2847-8325-37B4-0FE619C90D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0941" y="1588404"/>
            <a:ext cx="5328140" cy="5019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b="1" noProof="0" dirty="0"/>
              <a:t>Feature Engineering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8C441F3-118C-94CE-0572-D96231A59D37}"/>
              </a:ext>
            </a:extLst>
          </p:cNvPr>
          <p:cNvSpPr txBox="1">
            <a:spLocks/>
          </p:cNvSpPr>
          <p:nvPr/>
        </p:nvSpPr>
        <p:spPr>
          <a:xfrm>
            <a:off x="734608" y="2129859"/>
            <a:ext cx="5328141" cy="34200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8A3FFC"/>
              </a:buClr>
            </a:pPr>
            <a:r>
              <a:rPr lang="en-US" sz="2200" noProof="0" dirty="0">
                <a:solidFill>
                  <a:schemeClr val="tx1"/>
                </a:solidFill>
              </a:rPr>
              <a:t>First launch occurred in 2010</a:t>
            </a:r>
          </a:p>
          <a:p>
            <a:pPr>
              <a:buClr>
                <a:srgbClr val="8A3FFC"/>
              </a:buClr>
            </a:pPr>
            <a:r>
              <a:rPr lang="en-US" sz="2200" noProof="0" dirty="0">
                <a:solidFill>
                  <a:schemeClr val="tx1"/>
                </a:solidFill>
              </a:rPr>
              <a:t>First success recorded in 2014</a:t>
            </a:r>
          </a:p>
          <a:p>
            <a:pPr algn="just">
              <a:buClr>
                <a:srgbClr val="8A3FFC"/>
              </a:buClr>
            </a:pPr>
            <a:r>
              <a:rPr lang="en-US" sz="2200" noProof="0" dirty="0">
                <a:solidFill>
                  <a:schemeClr val="tx1"/>
                </a:solidFill>
              </a:rPr>
              <a:t>Success rate steadily increased from 2013 to 2020.</a:t>
            </a:r>
          </a:p>
          <a:p>
            <a:pPr>
              <a:buClr>
                <a:srgbClr val="8A3FFC"/>
              </a:buClr>
            </a:pPr>
            <a:endParaRPr lang="en-US" sz="2200" noProof="0" dirty="0">
              <a:solidFill>
                <a:schemeClr val="tx1"/>
              </a:solidFill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419FA43-141F-1A3D-FDE9-E0F1BA34A7B2}"/>
              </a:ext>
            </a:extLst>
          </p:cNvPr>
          <p:cNvSpPr txBox="1">
            <a:spLocks/>
          </p:cNvSpPr>
          <p:nvPr/>
        </p:nvSpPr>
        <p:spPr>
          <a:xfrm>
            <a:off x="6340941" y="2129858"/>
            <a:ext cx="4980202" cy="34200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Clr>
                <a:srgbClr val="FF7EB6"/>
              </a:buClr>
            </a:pPr>
            <a:r>
              <a:rPr lang="en-US" sz="2200" noProof="0" dirty="0">
                <a:solidFill>
                  <a:schemeClr val="tx1"/>
                </a:solidFill>
              </a:rPr>
              <a:t>Applied One-Hot Encoding to Orbit, LaunchSite, LandingPad, and Serial.</a:t>
            </a:r>
          </a:p>
          <a:p>
            <a:pPr algn="just">
              <a:buClr>
                <a:srgbClr val="FF7EB6"/>
              </a:buClr>
            </a:pPr>
            <a:r>
              <a:rPr lang="en-US" sz="2200" noProof="0" dirty="0">
                <a:solidFill>
                  <a:schemeClr val="tx1"/>
                </a:solidFill>
              </a:rPr>
              <a:t>Final dataset: 90 rows × 80 columns, all as float64</a:t>
            </a:r>
          </a:p>
          <a:p>
            <a:pPr algn="just">
              <a:buClr>
                <a:srgbClr val="FF7EB6"/>
              </a:buClr>
            </a:pPr>
            <a:endParaRPr lang="en-US" sz="2200" noProof="0" dirty="0">
              <a:solidFill>
                <a:schemeClr val="tx1"/>
              </a:solidFill>
            </a:endParaRPr>
          </a:p>
        </p:txBody>
      </p:sp>
      <p:pic>
        <p:nvPicPr>
          <p:cNvPr id="3" name="Imagen 2" descr="Gráfico, Gráfico de líneas&#10;&#10;El contenido generado por IA puede ser incorrecto.">
            <a:extLst>
              <a:ext uri="{FF2B5EF4-FFF2-40B4-BE49-F238E27FC236}">
                <a16:creationId xmlns:a16="http://schemas.microsoft.com/office/drawing/2014/main" id="{3F8BF683-2EB4-70DA-AA47-8D5E66E3D9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061" y="3705226"/>
            <a:ext cx="5328000" cy="2510534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0B83476E-C9D3-EFE2-8DFE-EA0582C685B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54632"/>
          <a:stretch/>
        </p:blipFill>
        <p:spPr>
          <a:xfrm>
            <a:off x="6376966" y="3658815"/>
            <a:ext cx="4944177" cy="233379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259100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1F5E0A-508B-49B2-0B68-C56EF8302C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01FC5D93-26E2-8CF6-5AB6-913DE280A8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18544"/>
            <a:ext cx="10511971" cy="755616"/>
          </a:xfrm>
        </p:spPr>
        <p:txBody>
          <a:bodyPr>
            <a:normAutofit/>
          </a:bodyPr>
          <a:lstStyle/>
          <a:p>
            <a:r>
              <a:rPr lang="en-US" sz="3600" noProof="0" dirty="0"/>
              <a:t>Geospatial Visualizations: Launch Sites (Part 1)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F92614B-D607-7BE0-B301-DF4A9522A76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34608" y="1588405"/>
            <a:ext cx="6478991" cy="5019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b="1" noProof="0" dirty="0"/>
              <a:t>Launch Sites  Geospatial Overview</a:t>
            </a: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B4E95390-8A1A-723E-1E45-DAF907D6E0C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25967"/>
          <a:stretch/>
        </p:blipFill>
        <p:spPr>
          <a:xfrm>
            <a:off x="734607" y="3290931"/>
            <a:ext cx="8153400" cy="2992067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DA0B6F8A-C22D-5816-3CDD-F20E6A5AD70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4843" r="18561"/>
          <a:stretch/>
        </p:blipFill>
        <p:spPr>
          <a:xfrm>
            <a:off x="9036558" y="3730829"/>
            <a:ext cx="2784612" cy="233294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8" name="Rectángulo 17">
            <a:extLst>
              <a:ext uri="{FF2B5EF4-FFF2-40B4-BE49-F238E27FC236}">
                <a16:creationId xmlns:a16="http://schemas.microsoft.com/office/drawing/2014/main" id="{1D932DBD-AB64-67F4-2992-C167CCA2D65E}"/>
              </a:ext>
            </a:extLst>
          </p:cNvPr>
          <p:cNvSpPr/>
          <p:nvPr/>
        </p:nvSpPr>
        <p:spPr>
          <a:xfrm>
            <a:off x="8157757" y="5117727"/>
            <a:ext cx="488950" cy="3556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35EA5F2E-E637-9A92-4A66-8DC34A8354AB}"/>
              </a:ext>
            </a:extLst>
          </p:cNvPr>
          <p:cNvCxnSpPr>
            <a:cxnSpLocks/>
            <a:stCxn id="18" idx="3"/>
            <a:endCxn id="14" idx="1"/>
          </p:cNvCxnSpPr>
          <p:nvPr/>
        </p:nvCxnSpPr>
        <p:spPr>
          <a:xfrm flipV="1">
            <a:off x="8646707" y="4897301"/>
            <a:ext cx="389851" cy="39822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Bocadillo: rectángulo 43">
            <a:extLst>
              <a:ext uri="{FF2B5EF4-FFF2-40B4-BE49-F238E27FC236}">
                <a16:creationId xmlns:a16="http://schemas.microsoft.com/office/drawing/2014/main" id="{DF91A0FE-962B-1EF7-BCC0-4ABA5094B473}"/>
              </a:ext>
            </a:extLst>
          </p:cNvPr>
          <p:cNvSpPr/>
          <p:nvPr/>
        </p:nvSpPr>
        <p:spPr>
          <a:xfrm>
            <a:off x="1068032" y="3433676"/>
            <a:ext cx="1133426" cy="294701"/>
          </a:xfrm>
          <a:prstGeom prst="wedgeRectCallout">
            <a:avLst>
              <a:gd name="adj1" fmla="val -55425"/>
              <a:gd name="adj2" fmla="val 84930"/>
            </a:avLst>
          </a:prstGeom>
          <a:solidFill>
            <a:srgbClr val="C8C0F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noProof="0" dirty="0"/>
              <a:t>VAFB SLC-4E</a:t>
            </a:r>
          </a:p>
        </p:txBody>
      </p:sp>
      <p:sp>
        <p:nvSpPr>
          <p:cNvPr id="45" name="Bocadillo: rectángulo 44">
            <a:extLst>
              <a:ext uri="{FF2B5EF4-FFF2-40B4-BE49-F238E27FC236}">
                <a16:creationId xmlns:a16="http://schemas.microsoft.com/office/drawing/2014/main" id="{B90D3CCA-92D4-1191-DBBC-53063EAB81E2}"/>
              </a:ext>
            </a:extLst>
          </p:cNvPr>
          <p:cNvSpPr/>
          <p:nvPr/>
        </p:nvSpPr>
        <p:spPr>
          <a:xfrm>
            <a:off x="10327358" y="5505089"/>
            <a:ext cx="1133426" cy="294701"/>
          </a:xfrm>
          <a:prstGeom prst="wedgeRectCallout">
            <a:avLst>
              <a:gd name="adj1" fmla="val 41497"/>
              <a:gd name="adj2" fmla="val -201648"/>
            </a:avLst>
          </a:prstGeom>
          <a:solidFill>
            <a:srgbClr val="C8C0F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noProof="0" dirty="0"/>
              <a:t>CCAFS LC-40</a:t>
            </a:r>
          </a:p>
        </p:txBody>
      </p:sp>
      <p:sp>
        <p:nvSpPr>
          <p:cNvPr id="46" name="Bocadillo: rectángulo 45">
            <a:extLst>
              <a:ext uri="{FF2B5EF4-FFF2-40B4-BE49-F238E27FC236}">
                <a16:creationId xmlns:a16="http://schemas.microsoft.com/office/drawing/2014/main" id="{3D8CAF33-D652-9824-CB9A-1F953EECA157}"/>
              </a:ext>
            </a:extLst>
          </p:cNvPr>
          <p:cNvSpPr/>
          <p:nvPr/>
        </p:nvSpPr>
        <p:spPr>
          <a:xfrm>
            <a:off x="10457580" y="4218172"/>
            <a:ext cx="1133426" cy="294701"/>
          </a:xfrm>
          <a:prstGeom prst="wedgeRectCallout">
            <a:avLst>
              <a:gd name="adj1" fmla="val 29733"/>
              <a:gd name="adj2" fmla="val 184047"/>
            </a:avLst>
          </a:prstGeom>
          <a:solidFill>
            <a:srgbClr val="C8C0F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noProof="0" dirty="0"/>
              <a:t>CCAFS SLC-40</a:t>
            </a:r>
          </a:p>
        </p:txBody>
      </p:sp>
      <p:sp>
        <p:nvSpPr>
          <p:cNvPr id="47" name="Bocadillo: rectángulo 46">
            <a:extLst>
              <a:ext uri="{FF2B5EF4-FFF2-40B4-BE49-F238E27FC236}">
                <a16:creationId xmlns:a16="http://schemas.microsoft.com/office/drawing/2014/main" id="{1CBDEA13-13FA-1997-42E1-4CF94DAFB1AE}"/>
              </a:ext>
            </a:extLst>
          </p:cNvPr>
          <p:cNvSpPr/>
          <p:nvPr/>
        </p:nvSpPr>
        <p:spPr>
          <a:xfrm>
            <a:off x="9338368" y="3806840"/>
            <a:ext cx="1133426" cy="294701"/>
          </a:xfrm>
          <a:prstGeom prst="wedgeRectCallout">
            <a:avLst>
              <a:gd name="adj1" fmla="val -25732"/>
              <a:gd name="adj2" fmla="val 203440"/>
            </a:avLst>
          </a:prstGeom>
          <a:solidFill>
            <a:srgbClr val="C8C0F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noProof="0" dirty="0"/>
              <a:t>KSC LC-39A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0706AF-4008-0987-6A82-B9D595DD81B1}"/>
              </a:ext>
            </a:extLst>
          </p:cNvPr>
          <p:cNvSpPr txBox="1">
            <a:spLocks/>
          </p:cNvSpPr>
          <p:nvPr/>
        </p:nvSpPr>
        <p:spPr>
          <a:xfrm>
            <a:off x="838200" y="2080412"/>
            <a:ext cx="10619193" cy="12366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8A3FFC"/>
              </a:buClr>
            </a:pPr>
            <a:r>
              <a:rPr lang="en-US" sz="2200" noProof="0" dirty="0">
                <a:solidFill>
                  <a:schemeClr val="tx1"/>
                </a:solidFill>
              </a:rPr>
              <a:t>Launch sites are near the Equator at a global scale (28.5°–34.6° N), giving a rotational speed boost for fuel efficiency.</a:t>
            </a:r>
          </a:p>
          <a:p>
            <a:pPr>
              <a:buClr>
                <a:srgbClr val="8A3FFC"/>
              </a:buClr>
            </a:pPr>
            <a:r>
              <a:rPr lang="en-US" sz="2200" noProof="0" dirty="0">
                <a:solidFill>
                  <a:schemeClr val="tx1"/>
                </a:solidFill>
              </a:rPr>
              <a:t>Sites are close to the coast, allowing safer launches over the ocean</a:t>
            </a:r>
          </a:p>
          <a:p>
            <a:pPr>
              <a:buClr>
                <a:srgbClr val="8A3FFC"/>
              </a:buClr>
            </a:pPr>
            <a:endParaRPr lang="en-US" sz="2200" noProof="0" dirty="0">
              <a:solidFill>
                <a:schemeClr val="tx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153658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4697C3-4785-094E-A026-7E14C59F89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CC77178-AC61-1561-FF9E-2E99EA9FF1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34608" y="1601935"/>
            <a:ext cx="5809841" cy="5019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b="1" noProof="0" dirty="0"/>
              <a:t>Launch Sites Success Rates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576A07D-7F77-4231-9583-57A3C03A0CA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650" r="4279"/>
          <a:stretch/>
        </p:blipFill>
        <p:spPr>
          <a:xfrm>
            <a:off x="2225073" y="2582415"/>
            <a:ext cx="3595269" cy="360000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7F731FB9-291A-4E3E-63F6-DFAF29D6C0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4450" y="2582415"/>
            <a:ext cx="3595269" cy="3600000"/>
          </a:xfrm>
          <a:prstGeom prst="rect">
            <a:avLst/>
          </a:prstGeom>
        </p:spPr>
      </p:pic>
      <p:sp>
        <p:nvSpPr>
          <p:cNvPr id="17" name="Bocadillo: rectángulo 16">
            <a:extLst>
              <a:ext uri="{FF2B5EF4-FFF2-40B4-BE49-F238E27FC236}">
                <a16:creationId xmlns:a16="http://schemas.microsoft.com/office/drawing/2014/main" id="{BFC88CB1-84BF-867D-DC27-E01C253B82FE}"/>
              </a:ext>
            </a:extLst>
          </p:cNvPr>
          <p:cNvSpPr/>
          <p:nvPr/>
        </p:nvSpPr>
        <p:spPr>
          <a:xfrm>
            <a:off x="1181099" y="3300183"/>
            <a:ext cx="720000" cy="720000"/>
          </a:xfrm>
          <a:prstGeom prst="wedgeRectCallout">
            <a:avLst>
              <a:gd name="adj1" fmla="val 324490"/>
              <a:gd name="adj2" fmla="val 102827"/>
            </a:avLst>
          </a:prstGeom>
          <a:solidFill>
            <a:srgbClr val="C8C0F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noProof="0" dirty="0"/>
              <a:t>40%</a:t>
            </a: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C70B549F-8D3A-09FB-EC59-6C2FC6FC5D8C}"/>
              </a:ext>
            </a:extLst>
          </p:cNvPr>
          <p:cNvSpPr txBox="1">
            <a:spLocks/>
          </p:cNvSpPr>
          <p:nvPr/>
        </p:nvSpPr>
        <p:spPr>
          <a:xfrm>
            <a:off x="2225073" y="2227826"/>
            <a:ext cx="3595269" cy="35458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262626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262626"/>
                </a:solidFill>
                <a:latin typeface="IBM Plex Sans" panose="020B050305020300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262626"/>
                </a:solidFill>
                <a:latin typeface="IBM Plex Sans" panose="020B050305020300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525252"/>
                </a:solidFill>
                <a:latin typeface="IBM Plex Sans" panose="020B050305020300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525252"/>
                </a:solidFill>
                <a:latin typeface="IBM Plex Sans" panose="020B050305020300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2000" b="1" noProof="0" dirty="0"/>
              <a:t>VAFB SLC-4E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648340C3-D712-2AED-074A-568166051790}"/>
              </a:ext>
            </a:extLst>
          </p:cNvPr>
          <p:cNvSpPr txBox="1">
            <a:spLocks/>
          </p:cNvSpPr>
          <p:nvPr/>
        </p:nvSpPr>
        <p:spPr>
          <a:xfrm>
            <a:off x="6544450" y="2221762"/>
            <a:ext cx="3595269" cy="35458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262626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262626"/>
                </a:solidFill>
                <a:latin typeface="IBM Plex Sans" panose="020B050305020300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262626"/>
                </a:solidFill>
                <a:latin typeface="IBM Plex Sans" panose="020B050305020300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525252"/>
                </a:solidFill>
                <a:latin typeface="IBM Plex Sans" panose="020B050305020300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525252"/>
                </a:solidFill>
                <a:latin typeface="IBM Plex Sans" panose="020B050305020300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2000" b="1" noProof="0" dirty="0"/>
              <a:t>KSC LC-39A</a:t>
            </a:r>
          </a:p>
          <a:p>
            <a:pPr marL="0" indent="0" algn="ctr">
              <a:buFont typeface="Arial"/>
              <a:buNone/>
            </a:pPr>
            <a:endParaRPr lang="en-US" sz="2000" b="1" noProof="0" dirty="0"/>
          </a:p>
        </p:txBody>
      </p:sp>
      <p:sp>
        <p:nvSpPr>
          <p:cNvPr id="29" name="Bocadillo: rectángulo 28">
            <a:extLst>
              <a:ext uri="{FF2B5EF4-FFF2-40B4-BE49-F238E27FC236}">
                <a16:creationId xmlns:a16="http://schemas.microsoft.com/office/drawing/2014/main" id="{11CC0777-F2EA-E86A-3864-6D6021495DE8}"/>
              </a:ext>
            </a:extLst>
          </p:cNvPr>
          <p:cNvSpPr/>
          <p:nvPr/>
        </p:nvSpPr>
        <p:spPr>
          <a:xfrm>
            <a:off x="10474885" y="3300183"/>
            <a:ext cx="720000" cy="720000"/>
          </a:xfrm>
          <a:prstGeom prst="wedgeRectCallout">
            <a:avLst>
              <a:gd name="adj1" fmla="val -351079"/>
              <a:gd name="adj2" fmla="val 85188"/>
            </a:avLst>
          </a:prstGeom>
          <a:solidFill>
            <a:srgbClr val="C8C0F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noProof="0" dirty="0"/>
              <a:t>77%</a:t>
            </a: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88F33C80-734A-0C4A-20CC-17DEC24040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18544"/>
            <a:ext cx="10511971" cy="755616"/>
          </a:xfrm>
        </p:spPr>
        <p:txBody>
          <a:bodyPr>
            <a:normAutofit/>
          </a:bodyPr>
          <a:lstStyle/>
          <a:p>
            <a:r>
              <a:rPr lang="en-US" sz="3600" noProof="0" dirty="0"/>
              <a:t>Geospatial Visualizations: Launch Sites (Part 2)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815008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0FBC91-E9CB-AE97-C4BF-FAA8A997B9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51D1052D-20B7-5CA6-56AB-ADC1C11728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5073" y="2576351"/>
            <a:ext cx="3565931" cy="3600000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E19052A5-18D4-94AB-7A2A-20ABF954E61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287" r="2884"/>
          <a:stretch/>
        </p:blipFill>
        <p:spPr>
          <a:xfrm>
            <a:off x="6480989" y="2576351"/>
            <a:ext cx="3658730" cy="3600000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E9BC660-C9CB-9553-9430-BEECE3CCEB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34608" y="1601935"/>
            <a:ext cx="6682191" cy="5019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b="1" noProof="0" dirty="0"/>
              <a:t>Launch Sites Success Rates</a:t>
            </a:r>
          </a:p>
        </p:txBody>
      </p:sp>
      <p:sp>
        <p:nvSpPr>
          <p:cNvPr id="17" name="Bocadillo: rectángulo 16">
            <a:extLst>
              <a:ext uri="{FF2B5EF4-FFF2-40B4-BE49-F238E27FC236}">
                <a16:creationId xmlns:a16="http://schemas.microsoft.com/office/drawing/2014/main" id="{C2F5DE60-49C0-8D1B-DB1F-8C49E2E02039}"/>
              </a:ext>
            </a:extLst>
          </p:cNvPr>
          <p:cNvSpPr/>
          <p:nvPr/>
        </p:nvSpPr>
        <p:spPr>
          <a:xfrm>
            <a:off x="1181099" y="3300183"/>
            <a:ext cx="720000" cy="720000"/>
          </a:xfrm>
          <a:prstGeom prst="wedgeRectCallout">
            <a:avLst>
              <a:gd name="adj1" fmla="val 312143"/>
              <a:gd name="adj2" fmla="val 74605"/>
            </a:avLst>
          </a:prstGeom>
          <a:solidFill>
            <a:srgbClr val="C8C0F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noProof="0" dirty="0"/>
              <a:t>27%</a:t>
            </a: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B2515BA0-74DE-B2C9-BD6A-01E3DB6A9086}"/>
              </a:ext>
            </a:extLst>
          </p:cNvPr>
          <p:cNvSpPr txBox="1">
            <a:spLocks/>
          </p:cNvSpPr>
          <p:nvPr/>
        </p:nvSpPr>
        <p:spPr>
          <a:xfrm>
            <a:off x="2225073" y="2227826"/>
            <a:ext cx="3595269" cy="35458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262626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262626"/>
                </a:solidFill>
                <a:latin typeface="IBM Plex Sans" panose="020B050305020300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262626"/>
                </a:solidFill>
                <a:latin typeface="IBM Plex Sans" panose="020B050305020300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525252"/>
                </a:solidFill>
                <a:latin typeface="IBM Plex Sans" panose="020B050305020300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525252"/>
                </a:solidFill>
                <a:latin typeface="IBM Plex Sans" panose="020B050305020300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2000" b="1" noProof="0" dirty="0"/>
              <a:t>CCAFS LC-40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01A494A1-0383-9773-C812-281E1111EFF6}"/>
              </a:ext>
            </a:extLst>
          </p:cNvPr>
          <p:cNvSpPr txBox="1">
            <a:spLocks/>
          </p:cNvSpPr>
          <p:nvPr/>
        </p:nvSpPr>
        <p:spPr>
          <a:xfrm>
            <a:off x="6544450" y="2221762"/>
            <a:ext cx="3595269" cy="35458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262626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262626"/>
                </a:solidFill>
                <a:latin typeface="IBM Plex Sans" panose="020B050305020300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262626"/>
                </a:solidFill>
                <a:latin typeface="IBM Plex Sans" panose="020B050305020300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525252"/>
                </a:solidFill>
                <a:latin typeface="IBM Plex Sans" panose="020B050305020300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525252"/>
                </a:solidFill>
                <a:latin typeface="IBM Plex Sans" panose="020B050305020300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2000" b="1" noProof="0" dirty="0"/>
              <a:t>CCAFS SLC-40</a:t>
            </a:r>
          </a:p>
          <a:p>
            <a:pPr marL="0" indent="0" algn="ctr">
              <a:buFont typeface="Arial"/>
              <a:buNone/>
            </a:pPr>
            <a:endParaRPr lang="en-US" sz="2000" b="1" noProof="0" dirty="0"/>
          </a:p>
          <a:p>
            <a:pPr marL="0" indent="0" algn="ctr">
              <a:buFont typeface="Arial"/>
              <a:buNone/>
            </a:pPr>
            <a:endParaRPr lang="en-US" sz="2000" b="1" noProof="0" dirty="0"/>
          </a:p>
        </p:txBody>
      </p:sp>
      <p:sp>
        <p:nvSpPr>
          <p:cNvPr id="29" name="Bocadillo: rectángulo 28">
            <a:extLst>
              <a:ext uri="{FF2B5EF4-FFF2-40B4-BE49-F238E27FC236}">
                <a16:creationId xmlns:a16="http://schemas.microsoft.com/office/drawing/2014/main" id="{0990D389-E4A5-DE55-9681-AB67307C877E}"/>
              </a:ext>
            </a:extLst>
          </p:cNvPr>
          <p:cNvSpPr/>
          <p:nvPr/>
        </p:nvSpPr>
        <p:spPr>
          <a:xfrm>
            <a:off x="10469704" y="3300183"/>
            <a:ext cx="720000" cy="720000"/>
          </a:xfrm>
          <a:prstGeom prst="wedgeRectCallout">
            <a:avLst>
              <a:gd name="adj1" fmla="val -354607"/>
              <a:gd name="adj2" fmla="val 30507"/>
            </a:avLst>
          </a:prstGeom>
          <a:solidFill>
            <a:srgbClr val="C8C0F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noProof="0" dirty="0"/>
              <a:t>43%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B027C27E-5098-2B9C-B4E0-A548EEC946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18544"/>
            <a:ext cx="10511971" cy="755616"/>
          </a:xfrm>
        </p:spPr>
        <p:txBody>
          <a:bodyPr>
            <a:normAutofit/>
          </a:bodyPr>
          <a:lstStyle/>
          <a:p>
            <a:r>
              <a:rPr lang="en-US" sz="3600" noProof="0" dirty="0"/>
              <a:t>Geospatial Visualizations: Launch Sites (Part 3)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074995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AE40B2-054B-7A3E-10AA-BA3DFBAF62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6E1C2A3-426A-6C7C-7E93-F089EABF413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34609" y="1601935"/>
            <a:ext cx="5709734" cy="50193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600" b="1" noProof="0" dirty="0"/>
              <a:t>Proximity Analysis of Launch Sites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3A55210-40C4-5B19-EC18-BEE700EAA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18544"/>
            <a:ext cx="10511971" cy="755616"/>
          </a:xfrm>
        </p:spPr>
        <p:txBody>
          <a:bodyPr>
            <a:normAutofit/>
          </a:bodyPr>
          <a:lstStyle/>
          <a:p>
            <a:r>
              <a:rPr lang="en-US" sz="3600" noProof="0" dirty="0"/>
              <a:t>Geospatial Visualizations: Launch Sites (Part 4)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657EA8-05CB-16BE-A12A-509E8F0B67FA}"/>
              </a:ext>
            </a:extLst>
          </p:cNvPr>
          <p:cNvSpPr txBox="1">
            <a:spLocks/>
          </p:cNvSpPr>
          <p:nvPr/>
        </p:nvSpPr>
        <p:spPr>
          <a:xfrm>
            <a:off x="784589" y="2219987"/>
            <a:ext cx="5328140" cy="30196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Clr>
                <a:srgbClr val="8A3FFC"/>
              </a:buClr>
            </a:pPr>
            <a:r>
              <a:rPr lang="en-US" sz="2200" noProof="0" dirty="0">
                <a:solidFill>
                  <a:schemeClr val="tx1"/>
                </a:solidFill>
              </a:rPr>
              <a:t>Usually close to highways for easy access</a:t>
            </a:r>
          </a:p>
          <a:p>
            <a:pPr algn="just">
              <a:buClr>
                <a:srgbClr val="8A3FFC"/>
              </a:buClr>
            </a:pPr>
            <a:r>
              <a:rPr lang="en-US" sz="2200" noProof="0" dirty="0">
                <a:solidFill>
                  <a:schemeClr val="tx1"/>
                </a:solidFill>
              </a:rPr>
              <a:t>Near railways for transport and logistics of equipment</a:t>
            </a:r>
          </a:p>
          <a:p>
            <a:pPr algn="just">
              <a:buClr>
                <a:srgbClr val="8A3FFC"/>
              </a:buClr>
            </a:pPr>
            <a:r>
              <a:rPr lang="en-US" sz="2200" noProof="0" dirty="0">
                <a:solidFill>
                  <a:schemeClr val="tx1"/>
                </a:solidFill>
              </a:rPr>
              <a:t>Located near the coastline to allow safe launches over water</a:t>
            </a:r>
          </a:p>
          <a:p>
            <a:pPr algn="just">
              <a:buClr>
                <a:srgbClr val="8A3FFC"/>
              </a:buClr>
            </a:pPr>
            <a:r>
              <a:rPr lang="en-US" sz="2200" noProof="0" dirty="0">
                <a:solidFill>
                  <a:schemeClr val="tx1"/>
                </a:solidFill>
              </a:rPr>
              <a:t>Keep a safe distance from major cities to reduce risk</a:t>
            </a:r>
          </a:p>
          <a:p>
            <a:pPr algn="just">
              <a:buClr>
                <a:srgbClr val="8A3FFC"/>
              </a:buClr>
            </a:pPr>
            <a:endParaRPr lang="en-US" sz="2200" noProof="0" dirty="0">
              <a:solidFill>
                <a:schemeClr val="tx1"/>
              </a:solidFill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C8F2A928-C899-C28A-33C7-9A1A9605CC8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5844" b="6611"/>
          <a:stretch/>
        </p:blipFill>
        <p:spPr>
          <a:xfrm>
            <a:off x="6821813" y="1601935"/>
            <a:ext cx="3831846" cy="423817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682106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EEC79264-7E04-A135-9158-F7EF333AC3D8}"/>
              </a:ext>
            </a:extLst>
          </p:cNvPr>
          <p:cNvSpPr txBox="1">
            <a:spLocks/>
          </p:cNvSpPr>
          <p:nvPr/>
        </p:nvSpPr>
        <p:spPr>
          <a:xfrm>
            <a:off x="5160896" y="268896"/>
            <a:ext cx="618927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rgbClr val="525252"/>
                </a:solidFill>
                <a:latin typeface="IBM Plex Sans SemiBold" panose="020B0503050203000203" pitchFamily="34" charset="0"/>
                <a:ea typeface="IBM Plex Sans SemiBold" panose="020B0503050203000203" pitchFamily="34" charset="0"/>
                <a:cs typeface="IBM Plex Sans SemiBold" panose="020B0503050203000203" pitchFamily="34" charset="0"/>
              </a:defRPr>
            </a:lvl1pPr>
          </a:lstStyle>
          <a:p>
            <a:r>
              <a:rPr lang="en-US" noProof="0" dirty="0"/>
              <a:t>OUTLINE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DA4954AB-7AA6-D07E-B72B-071B959556E6}"/>
                  </a:ext>
                </a:extLst>
              </p14:cNvPr>
              <p14:cNvContentPartPr/>
              <p14:nvPr/>
            </p14:nvContentPartPr>
            <p14:xfrm>
              <a:off x="7266240" y="2888952"/>
              <a:ext cx="360" cy="3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DA4954AB-7AA6-D07E-B72B-071B959556E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176240" y="2708952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4C9430D9-2989-125F-94DC-1DA2D66BDD55}"/>
                  </a:ext>
                </a:extLst>
              </p14:cNvPr>
              <p14:cNvContentPartPr/>
              <p14:nvPr/>
            </p14:nvContentPartPr>
            <p14:xfrm>
              <a:off x="7266240" y="2888952"/>
              <a:ext cx="360" cy="3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4C9430D9-2989-125F-94DC-1DA2D66BDD5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176240" y="2708952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009380E8-5542-6CEB-DEF5-1F0E98FBDFC2}"/>
                  </a:ext>
                </a:extLst>
              </p14:cNvPr>
              <p14:cNvContentPartPr/>
              <p14:nvPr/>
            </p14:nvContentPartPr>
            <p14:xfrm>
              <a:off x="7266240" y="2888952"/>
              <a:ext cx="360" cy="3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009380E8-5542-6CEB-DEF5-1F0E98FBDFC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176240" y="2708952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73A9B50E-8658-465E-AEAA-D97CD87BB40D}"/>
                  </a:ext>
                </a:extLst>
              </p14:cNvPr>
              <p14:cNvContentPartPr/>
              <p14:nvPr/>
            </p14:nvContentPartPr>
            <p14:xfrm>
              <a:off x="7266240" y="2888952"/>
              <a:ext cx="360" cy="3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73A9B50E-8658-465E-AEAA-D97CD87BB40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176240" y="2708952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329C95BA-F81E-F99B-4BF2-F62AECFA21A6}"/>
                  </a:ext>
                </a:extLst>
              </p14:cNvPr>
              <p14:cNvContentPartPr/>
              <p14:nvPr/>
            </p14:nvContentPartPr>
            <p14:xfrm>
              <a:off x="6680880" y="2877072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329C95BA-F81E-F99B-4BF2-F62AECFA21A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590880" y="2697072"/>
                <a:ext cx="180000" cy="36000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Picture 8" descr="SpaceX Will Make History with 60-Satellite Launch Tonight | Space">
            <a:extLst>
              <a:ext uri="{FF2B5EF4-FFF2-40B4-BE49-F238E27FC236}">
                <a16:creationId xmlns:a16="http://schemas.microsoft.com/office/drawing/2014/main" id="{23A993D0-FF4F-94EF-DD73-E89EB88DAE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39" r="23208"/>
          <a:stretch/>
        </p:blipFill>
        <p:spPr bwMode="auto">
          <a:xfrm>
            <a:off x="0" y="0"/>
            <a:ext cx="487125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F542B441-7FC5-BD4C-0867-C68A51F543A4}"/>
              </a:ext>
            </a:extLst>
          </p:cNvPr>
          <p:cNvSpPr txBox="1">
            <a:spLocks/>
          </p:cNvSpPr>
          <p:nvPr/>
        </p:nvSpPr>
        <p:spPr>
          <a:xfrm>
            <a:off x="5081319" y="1517176"/>
            <a:ext cx="6268852" cy="518804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defPPr>
              <a:defRPr lang="en-US"/>
            </a:defPPr>
            <a:lvl1pPr marL="228600" indent="-228600">
              <a:lnSpc>
                <a:spcPct val="90000"/>
              </a:lnSpc>
              <a:spcBef>
                <a:spcPts val="1000"/>
              </a:spcBef>
              <a:buClr>
                <a:srgbClr val="8A3FFC"/>
              </a:buClr>
              <a:buFont typeface="Arial"/>
              <a:buChar char="•"/>
              <a:defRPr sz="2400">
                <a:latin typeface="IBM Plex Mono Text" panose="020B0509050203000203" pitchFamily="49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>
                <a:solidFill>
                  <a:srgbClr val="0070C0"/>
                </a:solidFill>
                <a:latin typeface="IBM Plex Mono Text" panose="020B0509050203000203" pitchFamily="49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>
                <a:solidFill>
                  <a:srgbClr val="0070C0"/>
                </a:solidFill>
                <a:latin typeface="IBM Plex Mono Text" panose="020B0509050203000203" pitchFamily="49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>
                <a:solidFill>
                  <a:srgbClr val="0070C0"/>
                </a:solidFill>
                <a:latin typeface="IBM Plex Mono Text" panose="020B0509050203000203" pitchFamily="49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>
                <a:solidFill>
                  <a:srgbClr val="0070C0"/>
                </a:solidFill>
                <a:latin typeface="IBM Plex Mono Text" panose="020B0509050203000203" pitchFamily="49" charset="0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9pPr>
          </a:lstStyle>
          <a:p>
            <a:pPr>
              <a:lnSpc>
                <a:spcPct val="110000"/>
              </a:lnSpc>
            </a:pPr>
            <a:r>
              <a:rPr lang="en-US" sz="2200" noProof="0" dirty="0"/>
              <a:t>EXECUTIVE SUMMARY</a:t>
            </a:r>
          </a:p>
          <a:p>
            <a:pPr lvl="1">
              <a:lnSpc>
                <a:spcPct val="110000"/>
              </a:lnSpc>
              <a:buClr>
                <a:srgbClr val="BE95FF"/>
              </a:buClr>
              <a:buFont typeface="Arial" panose="020B0604020202020204" pitchFamily="34" charset="0"/>
              <a:buChar char="•"/>
            </a:pPr>
            <a:r>
              <a:rPr lang="en-US" sz="1900" noProof="0" dirty="0">
                <a:solidFill>
                  <a:schemeClr val="tx1"/>
                </a:solidFill>
              </a:rPr>
              <a:t>Key findings and insights</a:t>
            </a:r>
          </a:p>
          <a:p>
            <a:pPr>
              <a:lnSpc>
                <a:spcPct val="110000"/>
              </a:lnSpc>
            </a:pPr>
            <a:r>
              <a:rPr lang="en-US" sz="2200" noProof="0" dirty="0"/>
              <a:t>INTRODUCTION</a:t>
            </a:r>
            <a:endParaRPr lang="en-US" sz="2000" noProof="0" dirty="0"/>
          </a:p>
          <a:p>
            <a:pPr lvl="1">
              <a:lnSpc>
                <a:spcPct val="110000"/>
              </a:lnSpc>
              <a:buClr>
                <a:srgbClr val="BE95FF"/>
              </a:buClr>
            </a:pPr>
            <a:r>
              <a:rPr lang="en-US" sz="1900" noProof="0" dirty="0">
                <a:solidFill>
                  <a:schemeClr val="tx1"/>
                </a:solidFill>
              </a:rPr>
              <a:t>Background and objectives</a:t>
            </a:r>
          </a:p>
          <a:p>
            <a:pPr>
              <a:lnSpc>
                <a:spcPct val="110000"/>
              </a:lnSpc>
            </a:pPr>
            <a:r>
              <a:rPr lang="en-US" sz="2200" noProof="0" dirty="0"/>
              <a:t>METHODOLOGY</a:t>
            </a:r>
            <a:endParaRPr lang="en-US" sz="2000" noProof="0" dirty="0"/>
          </a:p>
          <a:p>
            <a:pPr lvl="1">
              <a:lnSpc>
                <a:spcPct val="110000"/>
              </a:lnSpc>
              <a:buClr>
                <a:srgbClr val="BE95FF"/>
              </a:buClr>
            </a:pPr>
            <a:r>
              <a:rPr lang="en-US" sz="1900" noProof="0" dirty="0">
                <a:solidFill>
                  <a:schemeClr val="tx1"/>
                </a:solidFill>
              </a:rPr>
              <a:t>Data collection, cleaning, and preparation</a:t>
            </a:r>
            <a:endParaRPr lang="en-US" sz="2000" noProof="0" dirty="0">
              <a:solidFill>
                <a:schemeClr val="tx1"/>
              </a:solidFill>
            </a:endParaRPr>
          </a:p>
          <a:p>
            <a:pPr>
              <a:lnSpc>
                <a:spcPct val="110000"/>
              </a:lnSpc>
            </a:pPr>
            <a:r>
              <a:rPr lang="en-US" sz="2200" noProof="0" dirty="0"/>
              <a:t>RESULTS</a:t>
            </a:r>
            <a:endParaRPr lang="en-US" sz="2000" noProof="0" dirty="0"/>
          </a:p>
          <a:p>
            <a:pPr lvl="1">
              <a:lnSpc>
                <a:spcPct val="110000"/>
              </a:lnSpc>
              <a:buClr>
                <a:srgbClr val="BE95FF"/>
              </a:buClr>
            </a:pPr>
            <a:r>
              <a:rPr lang="en-US" sz="1900" noProof="0" dirty="0">
                <a:solidFill>
                  <a:schemeClr val="tx1"/>
                </a:solidFill>
              </a:rPr>
              <a:t>Data analysis and model evaluation</a:t>
            </a:r>
          </a:p>
          <a:p>
            <a:pPr>
              <a:lnSpc>
                <a:spcPct val="110000"/>
              </a:lnSpc>
            </a:pPr>
            <a:r>
              <a:rPr lang="en-US" sz="2200" noProof="0" dirty="0"/>
              <a:t>DISCUSSION</a:t>
            </a:r>
            <a:endParaRPr lang="en-US" sz="2000" noProof="0" dirty="0"/>
          </a:p>
          <a:p>
            <a:pPr lvl="1">
              <a:lnSpc>
                <a:spcPct val="110000"/>
              </a:lnSpc>
              <a:buClr>
                <a:srgbClr val="BE95FF"/>
              </a:buClr>
            </a:pPr>
            <a:r>
              <a:rPr lang="en-US" sz="1900" noProof="0" dirty="0">
                <a:solidFill>
                  <a:schemeClr val="tx1"/>
                </a:solidFill>
              </a:rPr>
              <a:t>Interpretation of results and model performance</a:t>
            </a:r>
          </a:p>
          <a:p>
            <a:pPr>
              <a:lnSpc>
                <a:spcPct val="110000"/>
              </a:lnSpc>
            </a:pPr>
            <a:r>
              <a:rPr lang="en-US" sz="2200" noProof="0" dirty="0"/>
              <a:t>CONCLUSION</a:t>
            </a:r>
            <a:endParaRPr lang="en-US" sz="2000" noProof="0" dirty="0"/>
          </a:p>
          <a:p>
            <a:pPr lvl="1">
              <a:lnSpc>
                <a:spcPct val="110000"/>
              </a:lnSpc>
              <a:buClr>
                <a:srgbClr val="BE95FF"/>
              </a:buClr>
            </a:pPr>
            <a:r>
              <a:rPr lang="en-US" sz="1900" noProof="0" dirty="0">
                <a:solidFill>
                  <a:schemeClr val="tx1"/>
                </a:solidFill>
              </a:rPr>
              <a:t>Key conclusions and insights gained</a:t>
            </a:r>
          </a:p>
          <a:p>
            <a:pPr>
              <a:lnSpc>
                <a:spcPct val="110000"/>
              </a:lnSpc>
            </a:pPr>
            <a:r>
              <a:rPr lang="en-US" sz="2200" noProof="0" dirty="0"/>
              <a:t>FUTURE DIRECTIONS</a:t>
            </a:r>
          </a:p>
          <a:p>
            <a:pPr lvl="1">
              <a:lnSpc>
                <a:spcPct val="110000"/>
              </a:lnSpc>
              <a:buClr>
                <a:srgbClr val="BE95FF"/>
              </a:buClr>
            </a:pPr>
            <a:r>
              <a:rPr lang="en-US" sz="1900" noProof="0" dirty="0">
                <a:solidFill>
                  <a:schemeClr val="tx1"/>
                </a:solidFill>
              </a:rPr>
              <a:t>Next steps and improvements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532411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B22107-613F-BC9E-8AC4-63AE544FDF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F1B48E-A4E5-9D17-F579-2748EC57C987}"/>
              </a:ext>
            </a:extLst>
          </p:cNvPr>
          <p:cNvSpPr txBox="1">
            <a:spLocks/>
          </p:cNvSpPr>
          <p:nvPr/>
        </p:nvSpPr>
        <p:spPr>
          <a:xfrm>
            <a:off x="784587" y="2008414"/>
            <a:ext cx="5993583" cy="40295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Clr>
                <a:srgbClr val="8A3FFC"/>
              </a:buClr>
            </a:pPr>
            <a:r>
              <a:rPr lang="en-US" sz="2200" noProof="0" dirty="0">
                <a:solidFill>
                  <a:schemeClr val="tx1"/>
                </a:solidFill>
              </a:rPr>
              <a:t>KSC LC-39A leads in successful launches with 10 (</a:t>
            </a:r>
            <a:r>
              <a:rPr lang="en-US" sz="2200" b="1" noProof="0" dirty="0">
                <a:solidFill>
                  <a:schemeClr val="tx1"/>
                </a:solidFill>
              </a:rPr>
              <a:t>41.7%) </a:t>
            </a:r>
            <a:r>
              <a:rPr lang="en-US" sz="2200" noProof="0" dirty="0">
                <a:solidFill>
                  <a:schemeClr val="tx1"/>
                </a:solidFill>
              </a:rPr>
              <a:t>and highest success rate (</a:t>
            </a:r>
            <a:r>
              <a:rPr lang="en-US" sz="2200" b="1" noProof="0" dirty="0">
                <a:solidFill>
                  <a:schemeClr val="tx1"/>
                </a:solidFill>
              </a:rPr>
              <a:t>76.9%</a:t>
            </a:r>
            <a:r>
              <a:rPr lang="en-US" sz="2200" noProof="0" dirty="0">
                <a:solidFill>
                  <a:schemeClr val="tx1"/>
                </a:solidFill>
              </a:rPr>
              <a:t>)</a:t>
            </a:r>
          </a:p>
          <a:p>
            <a:pPr algn="just">
              <a:buClr>
                <a:srgbClr val="8A3FFC"/>
              </a:buClr>
            </a:pPr>
            <a:r>
              <a:rPr lang="en-US" sz="2200" noProof="0" dirty="0">
                <a:solidFill>
                  <a:schemeClr val="tx1"/>
                </a:solidFill>
              </a:rPr>
              <a:t>Payloads between 1900-5300 kg show best success rates</a:t>
            </a:r>
          </a:p>
          <a:p>
            <a:pPr algn="just">
              <a:buClr>
                <a:srgbClr val="8A3FFC"/>
              </a:buClr>
            </a:pPr>
            <a:r>
              <a:rPr lang="en-US" sz="2200" noProof="0" dirty="0">
                <a:solidFill>
                  <a:schemeClr val="tx1"/>
                </a:solidFill>
              </a:rPr>
              <a:t>Success rates by launch site:</a:t>
            </a:r>
          </a:p>
          <a:p>
            <a:pPr lvl="1" algn="just">
              <a:buClr>
                <a:srgbClr val="8A3FFC"/>
              </a:buClr>
            </a:pPr>
            <a:r>
              <a:rPr lang="en-US" sz="1800" noProof="0" dirty="0">
                <a:solidFill>
                  <a:schemeClr val="tx1"/>
                </a:solidFill>
              </a:rPr>
              <a:t>CCAFS LC-40: 27%, 0% under 2000 kg</a:t>
            </a:r>
          </a:p>
          <a:p>
            <a:pPr lvl="1" algn="just">
              <a:buClr>
                <a:srgbClr val="8A3FFC"/>
              </a:buClr>
            </a:pPr>
            <a:r>
              <a:rPr lang="en-US" sz="1800" noProof="0" dirty="0">
                <a:solidFill>
                  <a:schemeClr val="tx1"/>
                </a:solidFill>
              </a:rPr>
              <a:t>VAFB SLC-4E: 40%, all successes at 475 and 9600 kg</a:t>
            </a:r>
          </a:p>
          <a:p>
            <a:pPr lvl="1" algn="just">
              <a:buClr>
                <a:srgbClr val="8A3FFC"/>
              </a:buClr>
            </a:pPr>
            <a:r>
              <a:rPr lang="en-US" sz="1800" noProof="0" dirty="0">
                <a:solidFill>
                  <a:schemeClr val="tx1"/>
                </a:solidFill>
              </a:rPr>
              <a:t>CCAFS SLC-40: 42.9%, better under 4000 kg</a:t>
            </a:r>
          </a:p>
          <a:p>
            <a:pPr lvl="1" algn="just">
              <a:buClr>
                <a:srgbClr val="8A3FFC"/>
              </a:buClr>
            </a:pPr>
            <a:r>
              <a:rPr lang="en-US" sz="1800" noProof="0" dirty="0">
                <a:solidFill>
                  <a:schemeClr val="tx1"/>
                </a:solidFill>
              </a:rPr>
              <a:t>KSC LC-39A: 76.9%, 100% under 5500 kg and 0% above</a:t>
            </a:r>
          </a:p>
          <a:p>
            <a:pPr algn="just">
              <a:buClr>
                <a:srgbClr val="8A3FFC"/>
              </a:buClr>
            </a:pPr>
            <a:r>
              <a:rPr lang="en-US" sz="2200" noProof="0" dirty="0">
                <a:solidFill>
                  <a:schemeClr val="tx1"/>
                </a:solidFill>
              </a:rPr>
              <a:t>Falcon 9 Booster FT has highest success rate</a:t>
            </a:r>
          </a:p>
          <a:p>
            <a:pPr algn="just">
              <a:buClr>
                <a:srgbClr val="8A3FFC"/>
              </a:buClr>
            </a:pPr>
            <a:endParaRPr lang="en-US" sz="2200" noProof="0" dirty="0">
              <a:solidFill>
                <a:schemeClr val="tx1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D9A6D6B-3B7B-A276-6494-F05DF81EB8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2756"/>
            <a:ext cx="10515598" cy="1141404"/>
          </a:xfrm>
        </p:spPr>
        <p:txBody>
          <a:bodyPr>
            <a:normAutofit/>
          </a:bodyPr>
          <a:lstStyle/>
          <a:p>
            <a:r>
              <a:rPr lang="en-US" sz="3600" noProof="0" dirty="0"/>
              <a:t>Interactive Dashboard: Exploring Launch Success Metrics</a:t>
            </a:r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B469C1E9-36C9-5C29-BDC9-1A1FA112BF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8805" y="1459140"/>
            <a:ext cx="4111833" cy="519150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592399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55F89A-45E6-37F4-9442-40262A9E96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16B55993-E12B-D42B-2A0C-CE378AF54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2756"/>
            <a:ext cx="10497457" cy="1141404"/>
          </a:xfrm>
        </p:spPr>
        <p:txBody>
          <a:bodyPr>
            <a:normAutofit/>
          </a:bodyPr>
          <a:lstStyle/>
          <a:p>
            <a:r>
              <a:rPr lang="en-US" sz="3600" noProof="0" dirty="0"/>
              <a:t>Landing Success Prediction: Model Evaluation (Part 1)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9224403-FC8A-6BBD-0DC6-F10C30E17D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34609" y="1534547"/>
            <a:ext cx="10601048" cy="5019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b="1" noProof="0" dirty="0"/>
              <a:t>Data Preparation &amp; Baseline Setup</a:t>
            </a:r>
          </a:p>
        </p:txBody>
      </p:sp>
      <p:graphicFrame>
        <p:nvGraphicFramePr>
          <p:cNvPr id="11" name="Diagrama 10">
            <a:extLst>
              <a:ext uri="{FF2B5EF4-FFF2-40B4-BE49-F238E27FC236}">
                <a16:creationId xmlns:a16="http://schemas.microsoft.com/office/drawing/2014/main" id="{63E27DCB-8BA5-C1B4-0E4D-DBC0F24879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74619583"/>
              </p:ext>
            </p:extLst>
          </p:nvPr>
        </p:nvGraphicFramePr>
        <p:xfrm>
          <a:off x="914402" y="2123572"/>
          <a:ext cx="10319656" cy="41018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40253579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F37FBD-4890-57EA-67EF-41C104FEEF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07B806B5-88B4-55FB-EAD9-778AFE15D9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2756"/>
            <a:ext cx="10497457" cy="1141404"/>
          </a:xfrm>
        </p:spPr>
        <p:txBody>
          <a:bodyPr>
            <a:normAutofit/>
          </a:bodyPr>
          <a:lstStyle/>
          <a:p>
            <a:r>
              <a:rPr lang="en-US" sz="3600" noProof="0" dirty="0"/>
              <a:t>Landing Success Prediction: Model Evaluation (Part 2)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20BCE0D-D414-C2E7-DD88-27454304D9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34609" y="1534547"/>
            <a:ext cx="10601048" cy="5019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b="1" noProof="0" dirty="0"/>
              <a:t>Logistic Regression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1DC93ED1-43EB-A98A-B433-CD19C43831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34608" y="3955577"/>
            <a:ext cx="10601048" cy="5019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b="1" noProof="0" dirty="0"/>
              <a:t>Support Vector Machine (SVM)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D62C38D-0228-C2CA-50FA-69C10DF0D068}"/>
              </a:ext>
            </a:extLst>
          </p:cNvPr>
          <p:cNvSpPr txBox="1">
            <a:spLocks/>
          </p:cNvSpPr>
          <p:nvPr/>
        </p:nvSpPr>
        <p:spPr>
          <a:xfrm>
            <a:off x="734608" y="2076001"/>
            <a:ext cx="10601048" cy="1352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8A3FFC"/>
              </a:buClr>
            </a:pPr>
            <a:r>
              <a:rPr lang="en-US" sz="2200" noProof="0" dirty="0">
                <a:solidFill>
                  <a:schemeClr val="tx1"/>
                </a:solidFill>
              </a:rPr>
              <a:t>Best Params: C=0.01, penalty='l2', solver='</a:t>
            </a:r>
            <a:r>
              <a:rPr lang="en-US" sz="2200" noProof="0" dirty="0" err="1">
                <a:solidFill>
                  <a:schemeClr val="tx1"/>
                </a:solidFill>
              </a:rPr>
              <a:t>lbfgs</a:t>
            </a:r>
            <a:r>
              <a:rPr lang="en-US" sz="2200" noProof="0" dirty="0">
                <a:solidFill>
                  <a:schemeClr val="tx1"/>
                </a:solidFill>
              </a:rPr>
              <a:t>’</a:t>
            </a:r>
          </a:p>
          <a:p>
            <a:pPr>
              <a:buClr>
                <a:srgbClr val="8A3FFC"/>
              </a:buClr>
            </a:pPr>
            <a:r>
              <a:rPr lang="en-US" sz="2200" noProof="0" dirty="0">
                <a:solidFill>
                  <a:schemeClr val="tx1"/>
                </a:solidFill>
              </a:rPr>
              <a:t>Cross-validation Accuracy: </a:t>
            </a:r>
            <a:r>
              <a:rPr lang="en-US" sz="2200" b="1" noProof="0" dirty="0">
                <a:solidFill>
                  <a:schemeClr val="tx1"/>
                </a:solidFill>
              </a:rPr>
              <a:t>84.6%</a:t>
            </a:r>
          </a:p>
          <a:p>
            <a:pPr>
              <a:buClr>
                <a:srgbClr val="8A3FFC"/>
              </a:buClr>
            </a:pPr>
            <a:r>
              <a:rPr lang="en-US" sz="2200" noProof="0" dirty="0">
                <a:solidFill>
                  <a:schemeClr val="tx1"/>
                </a:solidFill>
              </a:rPr>
              <a:t>Test Accuracy: </a:t>
            </a:r>
            <a:r>
              <a:rPr lang="en-US" sz="2200" b="1" noProof="0" dirty="0">
                <a:solidFill>
                  <a:schemeClr val="tx1"/>
                </a:solidFill>
              </a:rPr>
              <a:t>83.3%</a:t>
            </a:r>
          </a:p>
          <a:p>
            <a:pPr marL="0" indent="0">
              <a:buClr>
                <a:srgbClr val="8A3FFC"/>
              </a:buClr>
              <a:buNone/>
            </a:pPr>
            <a:endParaRPr lang="en-US" sz="2200" noProof="0" dirty="0">
              <a:solidFill>
                <a:schemeClr val="tx1"/>
              </a:solidFill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B271439C-7000-9AC2-9921-477E9421FF33}"/>
              </a:ext>
            </a:extLst>
          </p:cNvPr>
          <p:cNvSpPr txBox="1">
            <a:spLocks/>
          </p:cNvSpPr>
          <p:nvPr/>
        </p:nvSpPr>
        <p:spPr>
          <a:xfrm>
            <a:off x="734608" y="4571132"/>
            <a:ext cx="10601048" cy="15422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F7EB6"/>
              </a:buClr>
            </a:pPr>
            <a:r>
              <a:rPr lang="en-US" sz="2200" noProof="0" dirty="0">
                <a:solidFill>
                  <a:schemeClr val="tx1"/>
                </a:solidFill>
              </a:rPr>
              <a:t>Best Params: C=1.0, gamma=0.0316, kernel='sigmoid’</a:t>
            </a:r>
          </a:p>
          <a:p>
            <a:pPr>
              <a:buClr>
                <a:srgbClr val="FF7EB6"/>
              </a:buClr>
            </a:pPr>
            <a:r>
              <a:rPr lang="en-US" sz="2200" noProof="0" dirty="0">
                <a:solidFill>
                  <a:schemeClr val="tx1"/>
                </a:solidFill>
              </a:rPr>
              <a:t>Cross-validation Accuracy: </a:t>
            </a:r>
            <a:r>
              <a:rPr lang="en-US" sz="2200" b="1" noProof="0" dirty="0">
                <a:solidFill>
                  <a:schemeClr val="tx1"/>
                </a:solidFill>
              </a:rPr>
              <a:t>84.8%</a:t>
            </a:r>
          </a:p>
          <a:p>
            <a:pPr>
              <a:buClr>
                <a:srgbClr val="FF7EB6"/>
              </a:buClr>
            </a:pPr>
            <a:r>
              <a:rPr lang="en-US" sz="2200" noProof="0" dirty="0">
                <a:solidFill>
                  <a:schemeClr val="tx1"/>
                </a:solidFill>
              </a:rPr>
              <a:t>Test Accuracy: </a:t>
            </a:r>
            <a:r>
              <a:rPr lang="en-US" sz="2200" b="1" noProof="0" dirty="0">
                <a:solidFill>
                  <a:schemeClr val="tx1"/>
                </a:solidFill>
              </a:rPr>
              <a:t>83.3%</a:t>
            </a:r>
          </a:p>
          <a:p>
            <a:pPr>
              <a:buClr>
                <a:srgbClr val="FF7EB6"/>
              </a:buClr>
            </a:pPr>
            <a:endParaRPr lang="en-US" sz="2200" noProof="0" dirty="0">
              <a:solidFill>
                <a:schemeClr val="tx1"/>
              </a:solidFill>
            </a:endParaRPr>
          </a:p>
          <a:p>
            <a:pPr marL="0" indent="0">
              <a:buClr>
                <a:srgbClr val="FF7EB6"/>
              </a:buClr>
              <a:buNone/>
            </a:pPr>
            <a:endParaRPr lang="en-US" sz="2200" noProof="0" dirty="0">
              <a:solidFill>
                <a:schemeClr val="tx1"/>
              </a:solidFill>
            </a:endParaRP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6E267DB5-34A7-6125-EA56-F6DEC967F3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0457" y="1464124"/>
            <a:ext cx="3021136" cy="2520000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7C951492-57B7-EB19-C3E7-17C61B2FB1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60457" y="4128736"/>
            <a:ext cx="3003782" cy="2520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24261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4337FE-C847-699F-2E60-3850A3CB5A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258B060B-4885-8F7D-F14E-52AB26BB0B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2756"/>
            <a:ext cx="10497457" cy="1141404"/>
          </a:xfrm>
        </p:spPr>
        <p:txBody>
          <a:bodyPr>
            <a:normAutofit/>
          </a:bodyPr>
          <a:lstStyle/>
          <a:p>
            <a:r>
              <a:rPr lang="en-US" sz="3600" noProof="0" dirty="0"/>
              <a:t>Landing Success Prediction: Model Evaluation (Part 3)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45D33A2-AD7A-D996-7F91-1C188F907B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34609" y="1534547"/>
            <a:ext cx="10601048" cy="5019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b="1" noProof="0" dirty="0"/>
              <a:t>Decision Tree Classifier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53D1764E-5FD4-3CE2-7230-B2FDD1DDFE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34608" y="4128317"/>
            <a:ext cx="10601048" cy="5019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b="1" noProof="0" dirty="0"/>
              <a:t>K-Nearest Neighbors (KNN)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85E8908-785C-FE07-BC6B-D9DF3759B195}"/>
              </a:ext>
            </a:extLst>
          </p:cNvPr>
          <p:cNvSpPr txBox="1">
            <a:spLocks/>
          </p:cNvSpPr>
          <p:nvPr/>
        </p:nvSpPr>
        <p:spPr>
          <a:xfrm>
            <a:off x="734608" y="2076002"/>
            <a:ext cx="6783792" cy="19081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8A3FFC"/>
              </a:buClr>
            </a:pPr>
            <a:r>
              <a:rPr lang="en-US" sz="2200" noProof="0" dirty="0">
                <a:solidFill>
                  <a:schemeClr val="tx1"/>
                </a:solidFill>
              </a:rPr>
              <a:t>Best Params: criterion = 'entropy', splitter = 'best’, </a:t>
            </a:r>
            <a:r>
              <a:rPr lang="en-US" sz="2200" noProof="0" dirty="0" err="1">
                <a:solidFill>
                  <a:schemeClr val="tx1"/>
                </a:solidFill>
              </a:rPr>
              <a:t>max_depth</a:t>
            </a:r>
            <a:r>
              <a:rPr lang="en-US" sz="2200" noProof="0" dirty="0">
                <a:solidFill>
                  <a:schemeClr val="tx1"/>
                </a:solidFill>
              </a:rPr>
              <a:t> = 10, </a:t>
            </a:r>
            <a:r>
              <a:rPr lang="en-US" sz="2200" noProof="0" dirty="0" err="1">
                <a:solidFill>
                  <a:schemeClr val="tx1"/>
                </a:solidFill>
              </a:rPr>
              <a:t>max_features</a:t>
            </a:r>
            <a:r>
              <a:rPr lang="en-US" sz="2200" noProof="0" dirty="0">
                <a:solidFill>
                  <a:schemeClr val="tx1"/>
                </a:solidFill>
              </a:rPr>
              <a:t> = 'sqrt’, </a:t>
            </a:r>
            <a:r>
              <a:rPr lang="en-US" sz="2200" noProof="0" dirty="0" err="1">
                <a:solidFill>
                  <a:schemeClr val="tx1"/>
                </a:solidFill>
              </a:rPr>
              <a:t>min_samples_leaf</a:t>
            </a:r>
            <a:r>
              <a:rPr lang="en-US" sz="2200" noProof="0" dirty="0">
                <a:solidFill>
                  <a:schemeClr val="tx1"/>
                </a:solidFill>
              </a:rPr>
              <a:t> = 4, </a:t>
            </a:r>
            <a:r>
              <a:rPr lang="en-US" sz="2200" noProof="0" dirty="0" err="1">
                <a:solidFill>
                  <a:schemeClr val="tx1"/>
                </a:solidFill>
              </a:rPr>
              <a:t>min_samples_split</a:t>
            </a:r>
            <a:r>
              <a:rPr lang="en-US" sz="2200" noProof="0" dirty="0">
                <a:solidFill>
                  <a:schemeClr val="tx1"/>
                </a:solidFill>
              </a:rPr>
              <a:t> = 2</a:t>
            </a:r>
          </a:p>
          <a:p>
            <a:pPr>
              <a:buClr>
                <a:srgbClr val="8A3FFC"/>
              </a:buClr>
            </a:pPr>
            <a:r>
              <a:rPr lang="en-US" sz="2200" noProof="0" dirty="0">
                <a:solidFill>
                  <a:schemeClr val="tx1"/>
                </a:solidFill>
              </a:rPr>
              <a:t>Cross-validation Accuracy: </a:t>
            </a:r>
            <a:r>
              <a:rPr lang="en-US" sz="2200" b="1" noProof="0" dirty="0">
                <a:solidFill>
                  <a:schemeClr val="tx1"/>
                </a:solidFill>
              </a:rPr>
              <a:t>87,5%</a:t>
            </a:r>
          </a:p>
          <a:p>
            <a:pPr>
              <a:buClr>
                <a:srgbClr val="8A3FFC"/>
              </a:buClr>
            </a:pPr>
            <a:r>
              <a:rPr lang="en-US" sz="2200" noProof="0" dirty="0">
                <a:solidFill>
                  <a:schemeClr val="tx1"/>
                </a:solidFill>
              </a:rPr>
              <a:t>Test Accuracy: </a:t>
            </a:r>
            <a:r>
              <a:rPr lang="en-US" sz="2200" b="1" noProof="0" dirty="0">
                <a:solidFill>
                  <a:schemeClr val="tx1"/>
                </a:solidFill>
              </a:rPr>
              <a:t>77,8%</a:t>
            </a:r>
            <a:r>
              <a:rPr lang="en-US" sz="2200" noProof="0" dirty="0">
                <a:solidFill>
                  <a:schemeClr val="tx1"/>
                </a:solidFill>
              </a:rPr>
              <a:t> → ¡overfitting risk!</a:t>
            </a:r>
          </a:p>
          <a:p>
            <a:pPr marL="0" indent="0">
              <a:buClr>
                <a:srgbClr val="8A3FFC"/>
              </a:buClr>
              <a:buNone/>
            </a:pPr>
            <a:endParaRPr lang="en-US" sz="2200" noProof="0" dirty="0">
              <a:solidFill>
                <a:schemeClr val="tx1"/>
              </a:solidFill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2225C0C-3038-CA5E-F056-98ED1284D271}"/>
              </a:ext>
            </a:extLst>
          </p:cNvPr>
          <p:cNvSpPr txBox="1">
            <a:spLocks/>
          </p:cNvSpPr>
          <p:nvPr/>
        </p:nvSpPr>
        <p:spPr>
          <a:xfrm>
            <a:off x="734608" y="4666382"/>
            <a:ext cx="10601048" cy="15422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F7EB6"/>
              </a:buClr>
            </a:pPr>
            <a:r>
              <a:rPr lang="en-US" sz="2200" noProof="0" dirty="0">
                <a:solidFill>
                  <a:schemeClr val="tx1"/>
                </a:solidFill>
              </a:rPr>
              <a:t>Best Params: </a:t>
            </a:r>
            <a:r>
              <a:rPr lang="en-US" sz="2200" noProof="0" dirty="0" err="1">
                <a:solidFill>
                  <a:schemeClr val="tx1"/>
                </a:solidFill>
              </a:rPr>
              <a:t>n_neighbors</a:t>
            </a:r>
            <a:r>
              <a:rPr lang="en-US" sz="2200" noProof="0" dirty="0">
                <a:solidFill>
                  <a:schemeClr val="tx1"/>
                </a:solidFill>
              </a:rPr>
              <a:t>=10, algorithm='auto', p=1</a:t>
            </a:r>
          </a:p>
          <a:p>
            <a:pPr>
              <a:buClr>
                <a:srgbClr val="FF7EB6"/>
              </a:buClr>
            </a:pPr>
            <a:r>
              <a:rPr lang="en-US" sz="2200" noProof="0" dirty="0">
                <a:solidFill>
                  <a:schemeClr val="tx1"/>
                </a:solidFill>
              </a:rPr>
              <a:t>Cross-validation Accuracy: </a:t>
            </a:r>
            <a:r>
              <a:rPr lang="en-US" sz="2200" b="1" noProof="0" dirty="0">
                <a:solidFill>
                  <a:schemeClr val="tx1"/>
                </a:solidFill>
              </a:rPr>
              <a:t>84,8%</a:t>
            </a:r>
          </a:p>
          <a:p>
            <a:pPr>
              <a:buClr>
                <a:srgbClr val="FF7EB6"/>
              </a:buClr>
            </a:pPr>
            <a:r>
              <a:rPr lang="en-US" sz="2200" noProof="0" dirty="0">
                <a:solidFill>
                  <a:schemeClr val="tx1"/>
                </a:solidFill>
              </a:rPr>
              <a:t>Test Accuracy: </a:t>
            </a:r>
            <a:r>
              <a:rPr lang="en-US" sz="2200" b="1" noProof="0" dirty="0">
                <a:solidFill>
                  <a:schemeClr val="tx1"/>
                </a:solidFill>
              </a:rPr>
              <a:t>83,3%</a:t>
            </a:r>
          </a:p>
          <a:p>
            <a:pPr>
              <a:buClr>
                <a:srgbClr val="FF7EB6"/>
              </a:buClr>
            </a:pPr>
            <a:endParaRPr lang="en-US" sz="2200" noProof="0" dirty="0">
              <a:solidFill>
                <a:schemeClr val="tx1"/>
              </a:solidFill>
            </a:endParaRPr>
          </a:p>
          <a:p>
            <a:pPr marL="0" indent="0">
              <a:buClr>
                <a:srgbClr val="FF7EB6"/>
              </a:buClr>
              <a:buNone/>
            </a:pPr>
            <a:endParaRPr lang="en-US" sz="2200" noProof="0" dirty="0">
              <a:solidFill>
                <a:schemeClr val="tx1"/>
              </a:solidFill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D1D055BB-2A3D-DECE-7232-5EFF1EA8FC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0458" y="1479986"/>
            <a:ext cx="3018223" cy="2520000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30293A05-1C8F-9654-3A1E-916AB3E5D2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60457" y="4077112"/>
            <a:ext cx="2982711" cy="2520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250720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07BFEA-81F3-2B25-1D56-55FA8D6993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FD6534DA-EC20-A3C4-9FE7-11CCEE28C1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2756"/>
            <a:ext cx="10497457" cy="1141404"/>
          </a:xfrm>
        </p:spPr>
        <p:txBody>
          <a:bodyPr>
            <a:normAutofit/>
          </a:bodyPr>
          <a:lstStyle/>
          <a:p>
            <a:r>
              <a:rPr lang="en-US" sz="3600" noProof="0" dirty="0"/>
              <a:t>Landing Success Prediction: Model Evaluation (Part 4)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3ED1AC0-0CFC-3658-4E75-62626EF2DE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34609" y="1534547"/>
            <a:ext cx="10601048" cy="5019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b="1" noProof="0" dirty="0"/>
              <a:t>Decision Tree Classifier – Features Importance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12C518B-3556-FBAD-52A1-5909934CC5B7}"/>
              </a:ext>
            </a:extLst>
          </p:cNvPr>
          <p:cNvSpPr txBox="1">
            <a:spLocks/>
          </p:cNvSpPr>
          <p:nvPr/>
        </p:nvSpPr>
        <p:spPr>
          <a:xfrm>
            <a:off x="734608" y="2076002"/>
            <a:ext cx="5840363" cy="43849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Clr>
                <a:srgbClr val="8A3FFC"/>
              </a:buClr>
            </a:pPr>
            <a:r>
              <a:rPr lang="en-US" sz="2200" noProof="0" dirty="0" err="1">
                <a:solidFill>
                  <a:schemeClr val="tx1"/>
                </a:solidFill>
              </a:rPr>
              <a:t>Legs_False</a:t>
            </a:r>
            <a:r>
              <a:rPr lang="en-US" sz="2200" noProof="0" dirty="0">
                <a:solidFill>
                  <a:schemeClr val="tx1"/>
                </a:solidFill>
              </a:rPr>
              <a:t> (58%): most important feature. Rockets without landing legs are much less likely to land successfully, highlighting the critical role of landing gear.</a:t>
            </a:r>
          </a:p>
          <a:p>
            <a:pPr algn="just">
              <a:buClr>
                <a:srgbClr val="8A3FFC"/>
              </a:buClr>
            </a:pPr>
            <a:r>
              <a:rPr lang="en-US" sz="2200" noProof="0" dirty="0">
                <a:solidFill>
                  <a:schemeClr val="tx1"/>
                </a:solidFill>
              </a:rPr>
              <a:t>Reused Count (21%): higher reuse may reflect experience or wear. Reuse history significantly impacts landing outcomes.</a:t>
            </a:r>
          </a:p>
          <a:p>
            <a:pPr algn="just">
              <a:buClr>
                <a:srgbClr val="8A3FFC"/>
              </a:buClr>
            </a:pPr>
            <a:r>
              <a:rPr lang="en-US" sz="2200" noProof="0" dirty="0">
                <a:solidFill>
                  <a:schemeClr val="tx1"/>
                </a:solidFill>
              </a:rPr>
              <a:t>Payload Mass (8.9%): heavier payloads can affect descent and control. Mass influences landing success.</a:t>
            </a:r>
          </a:p>
          <a:p>
            <a:pPr algn="just">
              <a:buClr>
                <a:srgbClr val="8A3FFC"/>
              </a:buClr>
            </a:pPr>
            <a:r>
              <a:rPr lang="en-US" sz="2200" noProof="0" dirty="0">
                <a:solidFill>
                  <a:schemeClr val="tx1"/>
                </a:solidFill>
              </a:rPr>
              <a:t>Flights (5.7%): more flights may indicate experience or aging. Slight effect on landing.</a:t>
            </a:r>
          </a:p>
          <a:p>
            <a:pPr marL="0" indent="0" algn="just">
              <a:buClr>
                <a:srgbClr val="8A3FFC"/>
              </a:buClr>
              <a:buNone/>
            </a:pPr>
            <a:endParaRPr lang="en-US" sz="2200" noProof="0" dirty="0">
              <a:solidFill>
                <a:schemeClr val="tx1"/>
              </a:solidFill>
            </a:endParaRP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33B20595-2F14-7CB0-3812-0F67B22B2F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3999" y="2014071"/>
            <a:ext cx="5240098" cy="412098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301564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EFC154-FF5A-E188-9FE8-CE9FD1F9A8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FEE2476F-F393-0414-9002-72BCAF68FEC6}"/>
              </a:ext>
            </a:extLst>
          </p:cNvPr>
          <p:cNvSpPr txBox="1">
            <a:spLocks/>
          </p:cNvSpPr>
          <p:nvPr/>
        </p:nvSpPr>
        <p:spPr>
          <a:xfrm>
            <a:off x="5081319" y="1575482"/>
            <a:ext cx="6272480" cy="51110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marL="228600" indent="-228600">
              <a:lnSpc>
                <a:spcPct val="90000"/>
              </a:lnSpc>
              <a:spcBef>
                <a:spcPts val="1000"/>
              </a:spcBef>
              <a:buClr>
                <a:srgbClr val="8A3FFC"/>
              </a:buClr>
              <a:buFont typeface="Arial"/>
              <a:buChar char="•"/>
              <a:defRPr sz="2400">
                <a:latin typeface="IBM Plex Mono Text" panose="020B0509050203000203" pitchFamily="49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>
                <a:solidFill>
                  <a:srgbClr val="0070C0"/>
                </a:solidFill>
                <a:latin typeface="IBM Plex Mono Text" panose="020B0509050203000203" pitchFamily="49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>
                <a:solidFill>
                  <a:srgbClr val="0070C0"/>
                </a:solidFill>
                <a:latin typeface="IBM Plex Mono Text" panose="020B0509050203000203" pitchFamily="49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>
                <a:solidFill>
                  <a:srgbClr val="0070C0"/>
                </a:solidFill>
                <a:latin typeface="IBM Plex Mono Text" panose="020B0509050203000203" pitchFamily="49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>
                <a:solidFill>
                  <a:srgbClr val="0070C0"/>
                </a:solidFill>
                <a:latin typeface="IBM Plex Mono Text" panose="020B0509050203000203" pitchFamily="49" charset="0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9pPr>
          </a:lstStyle>
          <a:p>
            <a:pPr algn="just"/>
            <a:r>
              <a:rPr lang="en-US" sz="2000" noProof="0" dirty="0"/>
              <a:t>KSC LC-39A stands out with both the highest number of successful launches and the highest success rate (76.9%).</a:t>
            </a:r>
          </a:p>
          <a:p>
            <a:pPr algn="just"/>
            <a:r>
              <a:rPr lang="en-US" sz="2000" noProof="0" dirty="0"/>
              <a:t>Payloads in the 1,900–5,300 kg range show the best landing success rates, which aligns with model insights.</a:t>
            </a:r>
          </a:p>
          <a:p>
            <a:pPr algn="just"/>
            <a:r>
              <a:rPr lang="en-US" sz="2000" noProof="0" dirty="0"/>
              <a:t>All four models yield similar test accuracy (</a:t>
            </a:r>
            <a:r>
              <a:rPr lang="en-US" sz="2000" noProof="0" dirty="0">
                <a:latin typeface="Arial" panose="020B0604020202020204" pitchFamily="34" charset="0"/>
                <a:cs typeface="Arial" panose="020B0604020202020204" pitchFamily="34" charset="0"/>
              </a:rPr>
              <a:t>≈ </a:t>
            </a:r>
            <a:r>
              <a:rPr lang="en-US" sz="2000" noProof="0" dirty="0"/>
              <a:t>83%), except for Decision Tree, which performs lower (77.8%).</a:t>
            </a:r>
          </a:p>
          <a:p>
            <a:pPr algn="just"/>
            <a:r>
              <a:rPr lang="en-US" sz="2000" noProof="0" dirty="0"/>
              <a:t>Despite tuning, all models produce 3 false positives on the test set.</a:t>
            </a:r>
          </a:p>
          <a:p>
            <a:pPr algn="just"/>
            <a:r>
              <a:rPr lang="en-US" sz="2000" noProof="0" dirty="0"/>
              <a:t>The Decision Tree is the only model to generate false negatives (missed landings), suggesting less generalization.</a:t>
            </a:r>
          </a:p>
          <a:p>
            <a:pPr algn="just"/>
            <a:r>
              <a:rPr lang="en-US" sz="2000" noProof="0" dirty="0"/>
              <a:t>Feature scaling and hyperparameter tuning proved essential for optimizing model performance.</a:t>
            </a:r>
          </a:p>
          <a:p>
            <a:pPr algn="just"/>
            <a:endParaRPr lang="en-US" sz="2000" noProof="0" dirty="0"/>
          </a:p>
        </p:txBody>
      </p:sp>
      <p:pic>
        <p:nvPicPr>
          <p:cNvPr id="16386" name="Picture 2" descr="SpaceX tracking camera captures epic video of Falcon 9 rocket landing |  Space">
            <a:extLst>
              <a:ext uri="{FF2B5EF4-FFF2-40B4-BE49-F238E27FC236}">
                <a16:creationId xmlns:a16="http://schemas.microsoft.com/office/drawing/2014/main" id="{1FCADB2C-01F9-662E-A51C-8A39DD8E0F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52" r="25939"/>
          <a:stretch/>
        </p:blipFill>
        <p:spPr bwMode="auto">
          <a:xfrm>
            <a:off x="-2" y="0"/>
            <a:ext cx="488872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CA1D0BA8-E72B-2BAA-7B67-D9890A1D22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3890" y="307975"/>
            <a:ext cx="6199909" cy="1325563"/>
          </a:xfrm>
        </p:spPr>
        <p:txBody>
          <a:bodyPr anchor="ctr">
            <a:normAutofit/>
          </a:bodyPr>
          <a:lstStyle/>
          <a:p>
            <a:r>
              <a:rPr lang="en-US" noProof="0" dirty="0"/>
              <a:t>DISCUSSION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316423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23A16F-6AB5-5C0B-5466-65B2A6AE81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Falcon 9 first-stage landing tests - Wikipedia">
            <a:extLst>
              <a:ext uri="{FF2B5EF4-FFF2-40B4-BE49-F238E27FC236}">
                <a16:creationId xmlns:a16="http://schemas.microsoft.com/office/drawing/2014/main" id="{2F8CB59B-C1F8-BFA8-7B92-CE66EB539B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32" r="17108"/>
          <a:stretch/>
        </p:blipFill>
        <p:spPr bwMode="auto">
          <a:xfrm>
            <a:off x="0" y="0"/>
            <a:ext cx="488872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5E978FF3-BC93-079A-1687-DD4786B81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3890" y="307975"/>
            <a:ext cx="6199909" cy="1325563"/>
          </a:xfrm>
        </p:spPr>
        <p:txBody>
          <a:bodyPr anchor="ctr">
            <a:normAutofit/>
          </a:bodyPr>
          <a:lstStyle/>
          <a:p>
            <a:r>
              <a:rPr lang="en-US" noProof="0" dirty="0"/>
              <a:t>CONCLUSION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A42525-29A8-65E2-5475-024B9CB72433}"/>
              </a:ext>
            </a:extLst>
          </p:cNvPr>
          <p:cNvSpPr txBox="1">
            <a:spLocks/>
          </p:cNvSpPr>
          <p:nvPr/>
        </p:nvSpPr>
        <p:spPr>
          <a:xfrm>
            <a:off x="5081319" y="1576388"/>
            <a:ext cx="6272480" cy="52816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marL="228600" indent="-228600">
              <a:lnSpc>
                <a:spcPct val="90000"/>
              </a:lnSpc>
              <a:spcBef>
                <a:spcPts val="1000"/>
              </a:spcBef>
              <a:buClr>
                <a:srgbClr val="8A3FFC"/>
              </a:buClr>
              <a:buFont typeface="Arial"/>
              <a:buChar char="•"/>
              <a:defRPr sz="2400">
                <a:latin typeface="IBM Plex Mono Text" panose="020B0509050203000203" pitchFamily="49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>
                <a:solidFill>
                  <a:srgbClr val="0070C0"/>
                </a:solidFill>
                <a:latin typeface="IBM Plex Mono Text" panose="020B0509050203000203" pitchFamily="49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>
                <a:solidFill>
                  <a:srgbClr val="0070C0"/>
                </a:solidFill>
                <a:latin typeface="IBM Plex Mono Text" panose="020B0509050203000203" pitchFamily="49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>
                <a:solidFill>
                  <a:srgbClr val="0070C0"/>
                </a:solidFill>
                <a:latin typeface="IBM Plex Mono Text" panose="020B0509050203000203" pitchFamily="49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>
                <a:solidFill>
                  <a:srgbClr val="0070C0"/>
                </a:solidFill>
                <a:latin typeface="IBM Plex Mono Text" panose="020B0509050203000203" pitchFamily="49" charset="0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9pPr>
          </a:lstStyle>
          <a:p>
            <a:pPr algn="just"/>
            <a:r>
              <a:rPr lang="en-US" sz="2000" noProof="0" dirty="0"/>
              <a:t>Predictive modeling is a viable approach to estimate Falcon 9 first-stage landing outcomes.</a:t>
            </a:r>
          </a:p>
          <a:p>
            <a:pPr algn="just"/>
            <a:r>
              <a:rPr lang="en-US" sz="2000" noProof="0" dirty="0"/>
              <a:t>Among the tested classifiers, Logistic Regression, SVM, and KNN showed consistent and reliable performance.</a:t>
            </a:r>
          </a:p>
          <a:p>
            <a:pPr algn="just"/>
            <a:r>
              <a:rPr lang="en-US" sz="2000" noProof="0" dirty="0"/>
              <a:t>Features like Payload Mass, Launch Site and Booster Version appear influential in determining landing success.</a:t>
            </a:r>
          </a:p>
          <a:p>
            <a:pPr algn="just"/>
            <a:r>
              <a:rPr lang="en-US" sz="2000" noProof="0" dirty="0"/>
              <a:t>Certain operational conditions, such as launching from KSC LC-39A and medium payload ranges, are strongly linked to higher landing success.</a:t>
            </a:r>
          </a:p>
          <a:p>
            <a:pPr algn="just"/>
            <a:r>
              <a:rPr lang="en-US" sz="2000" noProof="0" dirty="0"/>
              <a:t>This analysis provides actionable insights to support mission planning and landing reliability in future launches.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403782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1DBC75-0550-FE74-735A-4FC1CC85A5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6" name="Picture 4" descr="SpaceX Falcon 9 rocket launches from Vandenberg SFB Sunday morning | KGET  17 News">
            <a:extLst>
              <a:ext uri="{FF2B5EF4-FFF2-40B4-BE49-F238E27FC236}">
                <a16:creationId xmlns:a16="http://schemas.microsoft.com/office/drawing/2014/main" id="{471C8956-59A2-2353-1990-4FB2D7B340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34" r="20244"/>
          <a:stretch/>
        </p:blipFill>
        <p:spPr bwMode="auto">
          <a:xfrm>
            <a:off x="0" y="0"/>
            <a:ext cx="488872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233C1ADF-5498-E1F1-D65A-CE8BFD34A4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3890" y="307975"/>
            <a:ext cx="6199909" cy="1325563"/>
          </a:xfrm>
        </p:spPr>
        <p:txBody>
          <a:bodyPr anchor="ctr">
            <a:normAutofit/>
          </a:bodyPr>
          <a:lstStyle/>
          <a:p>
            <a:r>
              <a:rPr lang="en-US" noProof="0" dirty="0"/>
              <a:t>FUTURE DIRECTIONS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86993C-FB96-7D72-CFFA-22F388F97E4D}"/>
              </a:ext>
            </a:extLst>
          </p:cNvPr>
          <p:cNvSpPr txBox="1">
            <a:spLocks/>
          </p:cNvSpPr>
          <p:nvPr/>
        </p:nvSpPr>
        <p:spPr>
          <a:xfrm>
            <a:off x="5081319" y="1633538"/>
            <a:ext cx="6272480" cy="52244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marL="228600" indent="-228600">
              <a:lnSpc>
                <a:spcPct val="90000"/>
              </a:lnSpc>
              <a:spcBef>
                <a:spcPts val="1000"/>
              </a:spcBef>
              <a:buClr>
                <a:srgbClr val="8A3FFC"/>
              </a:buClr>
              <a:buFont typeface="Arial"/>
              <a:buChar char="•"/>
              <a:defRPr sz="2400">
                <a:latin typeface="IBM Plex Mono Text" panose="020B0509050203000203" pitchFamily="49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>
                <a:solidFill>
                  <a:srgbClr val="0070C0"/>
                </a:solidFill>
                <a:latin typeface="IBM Plex Mono Text" panose="020B0509050203000203" pitchFamily="49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>
                <a:solidFill>
                  <a:srgbClr val="0070C0"/>
                </a:solidFill>
                <a:latin typeface="IBM Plex Mono Text" panose="020B0509050203000203" pitchFamily="49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>
                <a:solidFill>
                  <a:srgbClr val="0070C0"/>
                </a:solidFill>
                <a:latin typeface="IBM Plex Mono Text" panose="020B0509050203000203" pitchFamily="49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>
                <a:solidFill>
                  <a:srgbClr val="0070C0"/>
                </a:solidFill>
                <a:latin typeface="IBM Plex Mono Text" panose="020B0509050203000203" pitchFamily="49" charset="0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9pPr>
          </a:lstStyle>
          <a:p>
            <a:pPr algn="just"/>
            <a:r>
              <a:rPr lang="en-US" sz="2000" noProof="0" dirty="0"/>
              <a:t>Explore ensemble learning techniques (e.g., Random Forest, Gradient Boosting) for improved performance and robustness.</a:t>
            </a:r>
          </a:p>
          <a:p>
            <a:pPr algn="just"/>
            <a:r>
              <a:rPr lang="en-US" sz="2000" noProof="0" dirty="0"/>
              <a:t>Incorporate additional features (e.g., weather conditions, wind speed or launch trajectory) for greater model accuracy.</a:t>
            </a:r>
          </a:p>
          <a:p>
            <a:pPr algn="just"/>
            <a:r>
              <a:rPr lang="en-US" sz="2000" noProof="0" dirty="0"/>
              <a:t>Develop a probabilistic or regression-based model to estimate the likelihood of landing success rather than just a binary output.</a:t>
            </a:r>
          </a:p>
          <a:p>
            <a:pPr algn="just"/>
            <a:r>
              <a:rPr lang="en-US" sz="2000" noProof="0" dirty="0"/>
              <a:t>Deploy an interactive dashboard to dynamically simulate different scenarios with updated data.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014958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48DC5-8A48-2A34-31B9-FC8CB168CA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60894" y="304965"/>
            <a:ext cx="6189277" cy="1325563"/>
          </a:xfrm>
        </p:spPr>
        <p:txBody>
          <a:bodyPr anchor="ctr">
            <a:normAutofit/>
          </a:bodyPr>
          <a:lstStyle/>
          <a:p>
            <a:r>
              <a:rPr lang="en-US" noProof="0" dirty="0"/>
              <a:t>EXECUTIVE SUMMARY</a:t>
            </a:r>
          </a:p>
        </p:txBody>
      </p:sp>
      <p:pic>
        <p:nvPicPr>
          <p:cNvPr id="5" name="Picture 2" descr="Falcon 9 - Wikipedia, la enciclopedia libre">
            <a:extLst>
              <a:ext uri="{FF2B5EF4-FFF2-40B4-BE49-F238E27FC236}">
                <a16:creationId xmlns:a16="http://schemas.microsoft.com/office/drawing/2014/main" id="{E1940B95-5EC8-109A-9557-AA2330566D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463" y="-17463"/>
            <a:ext cx="4888721" cy="6875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ADC043-6F7F-27F8-8D84-C250627615B1}"/>
              </a:ext>
            </a:extLst>
          </p:cNvPr>
          <p:cNvSpPr txBox="1">
            <a:spLocks/>
          </p:cNvSpPr>
          <p:nvPr/>
        </p:nvSpPr>
        <p:spPr>
          <a:xfrm>
            <a:off x="5081319" y="1633538"/>
            <a:ext cx="6268852" cy="52244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marL="228600" indent="-228600">
              <a:lnSpc>
                <a:spcPct val="90000"/>
              </a:lnSpc>
              <a:spcBef>
                <a:spcPts val="1000"/>
              </a:spcBef>
              <a:buClr>
                <a:srgbClr val="8A3FFC"/>
              </a:buClr>
              <a:buFont typeface="Arial"/>
              <a:buChar char="•"/>
              <a:defRPr sz="2400">
                <a:latin typeface="IBM Plex Mono Text" panose="020B0509050203000203" pitchFamily="49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>
                <a:solidFill>
                  <a:srgbClr val="0070C0"/>
                </a:solidFill>
                <a:latin typeface="IBM Plex Mono Text" panose="020B0509050203000203" pitchFamily="49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>
                <a:solidFill>
                  <a:srgbClr val="0070C0"/>
                </a:solidFill>
                <a:latin typeface="IBM Plex Mono Text" panose="020B0509050203000203" pitchFamily="49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>
                <a:solidFill>
                  <a:srgbClr val="0070C0"/>
                </a:solidFill>
                <a:latin typeface="IBM Plex Mono Text" panose="020B0509050203000203" pitchFamily="49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>
                <a:solidFill>
                  <a:srgbClr val="0070C0"/>
                </a:solidFill>
                <a:latin typeface="IBM Plex Mono Text" panose="020B0509050203000203" pitchFamily="49" charset="0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9pPr>
          </a:lstStyle>
          <a:p>
            <a:pPr algn="just"/>
            <a:r>
              <a:rPr lang="en-US" sz="2000" noProof="0" dirty="0"/>
              <a:t>This project explored SpaceX Falcon 9 missions to understand factors influencing first-stage landing success.</a:t>
            </a:r>
          </a:p>
          <a:p>
            <a:pPr algn="just">
              <a:tabLst>
                <a:tab pos="1524000" algn="l"/>
              </a:tabLst>
            </a:pPr>
            <a:r>
              <a:rPr lang="en-US" sz="2000" noProof="0" dirty="0"/>
              <a:t>Through exploratory data analysis and supervised machine learning, key patterns and predictive insights were identified.</a:t>
            </a:r>
          </a:p>
          <a:p>
            <a:pPr algn="just"/>
            <a:r>
              <a:rPr lang="en-US" sz="2000" noProof="0" dirty="0"/>
              <a:t>The most successful launch site was KSC LC-39A, and payloads in the 1900 - 5300 kg range obtained better landing success.</a:t>
            </a:r>
          </a:p>
          <a:p>
            <a:pPr algn="just"/>
            <a:r>
              <a:rPr lang="en-US" sz="2000" noProof="0" dirty="0"/>
              <a:t>Several classification models were built, tuned, and evaluated — achieving accuracies of around 83%.</a:t>
            </a:r>
          </a:p>
          <a:p>
            <a:pPr algn="just"/>
            <a:r>
              <a:rPr lang="en-US" sz="2000" noProof="0" dirty="0"/>
              <a:t>Findings can help SpaceX improve cost-efficiency and landing reliability in future missions.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553854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676FB0-8465-86A8-332A-32CC35A5D2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6" name="Picture 6" descr="Rocket Report: Falcon 9 is back; Starship could be recovered off Australia  - Ars Technica">
            <a:extLst>
              <a:ext uri="{FF2B5EF4-FFF2-40B4-BE49-F238E27FC236}">
                <a16:creationId xmlns:a16="http://schemas.microsoft.com/office/drawing/2014/main" id="{ADB5CA4F-57B5-6E01-9B87-A9A5CACFFB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22" r="27317"/>
          <a:stretch/>
        </p:blipFill>
        <p:spPr bwMode="auto">
          <a:xfrm>
            <a:off x="1" y="0"/>
            <a:ext cx="487125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38" name="Picture 2" descr="The Falcon 9 rocket may return to flight as soon as Tuesday night - Ars  Technica">
            <a:extLst>
              <a:ext uri="{FF2B5EF4-FFF2-40B4-BE49-F238E27FC236}">
                <a16:creationId xmlns:a16="http://schemas.microsoft.com/office/drawing/2014/main" id="{05462538-0C95-1CEA-7B76-ED5DECE885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80" r="31196"/>
          <a:stretch/>
        </p:blipFill>
        <p:spPr bwMode="auto">
          <a:xfrm>
            <a:off x="0" y="0"/>
            <a:ext cx="488872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12B7DC8D-244C-F7EC-5F66-ACB99A7D61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60894" y="314325"/>
            <a:ext cx="6189277" cy="1325563"/>
          </a:xfrm>
        </p:spPr>
        <p:txBody>
          <a:bodyPr anchor="ctr">
            <a:normAutofit/>
          </a:bodyPr>
          <a:lstStyle/>
          <a:p>
            <a:r>
              <a:rPr lang="en-US" noProof="0" dirty="0"/>
              <a:t>INTRODUCTION</a:t>
            </a:r>
          </a:p>
        </p:txBody>
      </p:sp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9CD8AB99-4382-6167-8819-67DF3E3A0E75}"/>
              </a:ext>
            </a:extLst>
          </p:cNvPr>
          <p:cNvSpPr txBox="1">
            <a:spLocks/>
          </p:cNvSpPr>
          <p:nvPr/>
        </p:nvSpPr>
        <p:spPr>
          <a:xfrm>
            <a:off x="5081319" y="1633538"/>
            <a:ext cx="6268852" cy="52244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marL="228600" indent="-228600">
              <a:lnSpc>
                <a:spcPct val="90000"/>
              </a:lnSpc>
              <a:spcBef>
                <a:spcPts val="1000"/>
              </a:spcBef>
              <a:buClr>
                <a:srgbClr val="8A3FFC"/>
              </a:buClr>
              <a:buFont typeface="Arial"/>
              <a:buChar char="•"/>
              <a:defRPr sz="2400">
                <a:latin typeface="IBM Plex Mono Text" panose="020B0509050203000203" pitchFamily="49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>
                <a:solidFill>
                  <a:srgbClr val="0070C0"/>
                </a:solidFill>
                <a:latin typeface="IBM Plex Mono Text" panose="020B0509050203000203" pitchFamily="49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>
                <a:solidFill>
                  <a:srgbClr val="0070C0"/>
                </a:solidFill>
                <a:latin typeface="IBM Plex Mono Text" panose="020B0509050203000203" pitchFamily="49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>
                <a:solidFill>
                  <a:srgbClr val="0070C0"/>
                </a:solidFill>
                <a:latin typeface="IBM Plex Mono Text" panose="020B0509050203000203" pitchFamily="49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>
                <a:solidFill>
                  <a:srgbClr val="0070C0"/>
                </a:solidFill>
                <a:latin typeface="IBM Plex Mono Text" panose="020B0509050203000203" pitchFamily="49" charset="0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9pPr>
          </a:lstStyle>
          <a:p>
            <a:pPr algn="just"/>
            <a:r>
              <a:rPr lang="en-US" sz="2000" noProof="0" dirty="0"/>
              <a:t>SpaceX aims to reduce launch costs by reusing rocket stages; predicting first-stage landings is crucial.</a:t>
            </a:r>
          </a:p>
          <a:p>
            <a:pPr algn="just"/>
            <a:r>
              <a:rPr lang="en-US" sz="2000" noProof="0" dirty="0"/>
              <a:t>This analysis combines historical mission data with machine learning to understand landing patterns.</a:t>
            </a:r>
          </a:p>
          <a:p>
            <a:pPr algn="just"/>
            <a:r>
              <a:rPr lang="en-US" sz="2000" noProof="0" dirty="0"/>
              <a:t>The main objective is to identify key factors and develop models that accurately predict the success of Falcon 9 first-stage landings.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408633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68F53-6FC4-38D0-9585-2BA9BBCDE1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94EA3A-579B-9751-7C62-4D1511F82F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3501" y="239437"/>
            <a:ext cx="7048500" cy="1325563"/>
          </a:xfrm>
        </p:spPr>
        <p:txBody>
          <a:bodyPr anchor="ctr">
            <a:normAutofit/>
          </a:bodyPr>
          <a:lstStyle/>
          <a:p>
            <a:r>
              <a:rPr lang="en-US" noProof="0" dirty="0"/>
              <a:t>METHODOLOGY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1A188D2E-0F2A-53EE-00AE-82BE0BB8A44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1721" r="33602"/>
          <a:stretch/>
        </p:blipFill>
        <p:spPr>
          <a:xfrm>
            <a:off x="-1" y="0"/>
            <a:ext cx="4888721" cy="6858000"/>
          </a:xfrm>
          <a:prstGeom prst="rect">
            <a:avLst/>
          </a:prstGeom>
        </p:spPr>
      </p:pic>
      <p:graphicFrame>
        <p:nvGraphicFramePr>
          <p:cNvPr id="5" name="Diagrama 4">
            <a:extLst>
              <a:ext uri="{FF2B5EF4-FFF2-40B4-BE49-F238E27FC236}">
                <a16:creationId xmlns:a16="http://schemas.microsoft.com/office/drawing/2014/main" id="{10CBB6FF-84BD-8451-DE01-DD959F47EE4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64771052"/>
              </p:ext>
            </p:extLst>
          </p:nvPr>
        </p:nvGraphicFramePr>
        <p:xfrm>
          <a:off x="5259617" y="1565000"/>
          <a:ext cx="6032497" cy="47672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26548600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E224B5-2D2F-DA90-2BB1-BACA154899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EB87AAB1-FA7E-290D-847F-F49082D01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6185"/>
            <a:ext cx="10526486" cy="1127976"/>
          </a:xfrm>
        </p:spPr>
        <p:txBody>
          <a:bodyPr>
            <a:normAutofit/>
          </a:bodyPr>
          <a:lstStyle/>
          <a:p>
            <a:r>
              <a:rPr lang="en-US" sz="3600" noProof="0" dirty="0"/>
              <a:t>Data Collection: API Integration and Data Cleaning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AF9A7BF-14F7-FFCF-587E-D37C6A5770B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34609" y="1825624"/>
            <a:ext cx="5328140" cy="5019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b="1" noProof="0" dirty="0"/>
              <a:t>Data Collection &amp; Filtering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E4EBDB29-B88B-72AA-777D-1DA8E5EFB0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0941" y="1825623"/>
            <a:ext cx="5328140" cy="5019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b="1" noProof="0" dirty="0"/>
              <a:t>Data Cleaning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BBBA7BD-DEE8-A156-0019-A22DD0FA7598}"/>
              </a:ext>
            </a:extLst>
          </p:cNvPr>
          <p:cNvSpPr txBox="1">
            <a:spLocks/>
          </p:cNvSpPr>
          <p:nvPr/>
        </p:nvSpPr>
        <p:spPr>
          <a:xfrm>
            <a:off x="734608" y="2425134"/>
            <a:ext cx="5328141" cy="34200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8A3FFC"/>
              </a:buClr>
            </a:pPr>
            <a:r>
              <a:rPr lang="en-US" sz="2200" noProof="0" dirty="0">
                <a:solidFill>
                  <a:schemeClr val="tx1"/>
                </a:solidFill>
              </a:rPr>
              <a:t>Raw dataset contains IDs for key features</a:t>
            </a:r>
          </a:p>
          <a:p>
            <a:pPr>
              <a:buClr>
                <a:srgbClr val="8A3FFC"/>
              </a:buClr>
            </a:pPr>
            <a:r>
              <a:rPr lang="en-US" sz="2200" noProof="0" dirty="0">
                <a:solidFill>
                  <a:schemeClr val="tx1"/>
                </a:solidFill>
              </a:rPr>
              <a:t>Used API endpoints to enrich data with detailed info</a:t>
            </a:r>
          </a:p>
          <a:p>
            <a:pPr>
              <a:buClr>
                <a:srgbClr val="8A3FFC"/>
              </a:buClr>
            </a:pPr>
            <a:r>
              <a:rPr lang="en-US" sz="2200" noProof="0" dirty="0">
                <a:solidFill>
                  <a:schemeClr val="tx1"/>
                </a:solidFill>
              </a:rPr>
              <a:t>Filtered dataset to include only Falcon 9 launches (excluded Falcon 1)</a:t>
            </a:r>
          </a:p>
          <a:p>
            <a:pPr>
              <a:buClr>
                <a:srgbClr val="8A3FFC"/>
              </a:buClr>
            </a:pPr>
            <a:r>
              <a:rPr lang="en-US" sz="2200" noProof="0" dirty="0">
                <a:solidFill>
                  <a:schemeClr val="tx1"/>
                </a:solidFill>
              </a:rPr>
              <a:t>Filtered launches up to November 13, 2020</a:t>
            </a:r>
          </a:p>
          <a:p>
            <a:pPr>
              <a:buClr>
                <a:srgbClr val="8A3FFC"/>
              </a:buClr>
            </a:pPr>
            <a:r>
              <a:rPr lang="en-US" sz="2200" noProof="0" dirty="0">
                <a:solidFill>
                  <a:schemeClr val="tx1"/>
                </a:solidFill>
              </a:rPr>
              <a:t>Reindexed Flight Numbers accordingly</a:t>
            </a:r>
          </a:p>
          <a:p>
            <a:pPr>
              <a:buClr>
                <a:srgbClr val="8A3FFC"/>
              </a:buClr>
            </a:pPr>
            <a:endParaRPr lang="en-US" sz="2200" noProof="0" dirty="0">
              <a:solidFill>
                <a:schemeClr val="tx1"/>
              </a:solidFill>
            </a:endParaRP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DF8BCD58-FBDB-E98A-571D-2B471B7E9B05}"/>
              </a:ext>
            </a:extLst>
          </p:cNvPr>
          <p:cNvSpPr txBox="1">
            <a:spLocks/>
          </p:cNvSpPr>
          <p:nvPr/>
        </p:nvSpPr>
        <p:spPr>
          <a:xfrm>
            <a:off x="6340940" y="2425133"/>
            <a:ext cx="5328141" cy="34200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F7EB6"/>
              </a:buClr>
            </a:pPr>
            <a:r>
              <a:rPr lang="en-US" sz="2200" noProof="0" dirty="0">
                <a:solidFill>
                  <a:schemeClr val="tx1"/>
                </a:solidFill>
              </a:rPr>
              <a:t>Removed entries with multiple cores or payloads</a:t>
            </a:r>
          </a:p>
          <a:p>
            <a:pPr>
              <a:buClr>
                <a:srgbClr val="FF7EB6"/>
              </a:buClr>
            </a:pPr>
            <a:r>
              <a:rPr lang="en-US" sz="2200" noProof="0" dirty="0">
                <a:solidFill>
                  <a:schemeClr val="tx1"/>
                </a:solidFill>
              </a:rPr>
              <a:t>Extracted single values from lists in cores and payloads columns</a:t>
            </a:r>
          </a:p>
          <a:p>
            <a:pPr>
              <a:buClr>
                <a:srgbClr val="FF7EB6"/>
              </a:buClr>
            </a:pPr>
            <a:r>
              <a:rPr lang="en-US" sz="2200" noProof="0" dirty="0">
                <a:solidFill>
                  <a:schemeClr val="tx1"/>
                </a:solidFill>
              </a:rPr>
              <a:t>Converted date_utc to proper date format</a:t>
            </a:r>
          </a:p>
          <a:p>
            <a:pPr>
              <a:buClr>
                <a:srgbClr val="FF7EB6"/>
              </a:buClr>
            </a:pPr>
            <a:r>
              <a:rPr lang="en-US" sz="2200" noProof="0" dirty="0">
                <a:solidFill>
                  <a:schemeClr val="tx1"/>
                </a:solidFill>
              </a:rPr>
              <a:t>Replaced missing values in PayloadMass with mean value</a:t>
            </a:r>
          </a:p>
          <a:p>
            <a:pPr>
              <a:buClr>
                <a:srgbClr val="FF7EB6"/>
              </a:buClr>
            </a:pPr>
            <a:endParaRPr lang="en-US" sz="2200" noProof="0" dirty="0">
              <a:solidFill>
                <a:schemeClr val="tx1"/>
              </a:solidFill>
            </a:endParaRPr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E04C1667-9B23-57E0-65D6-7F7C7675388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49739"/>
          <a:stretch/>
        </p:blipFill>
        <p:spPr>
          <a:xfrm>
            <a:off x="2206874" y="5343450"/>
            <a:ext cx="8964000" cy="119869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765386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CDEC02-1148-1908-037A-323482DC77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79E9D4A-C9FC-6AC9-B813-D76904CE4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2140"/>
            <a:ext cx="10515600" cy="812021"/>
          </a:xfrm>
        </p:spPr>
        <p:txBody>
          <a:bodyPr>
            <a:normAutofit/>
          </a:bodyPr>
          <a:lstStyle/>
          <a:p>
            <a:r>
              <a:rPr lang="en-US" sz="3600" noProof="0" dirty="0"/>
              <a:t>Data Collection: Web Scraping Techniques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D10E802-05AE-8377-A793-5359852D2C25}"/>
              </a:ext>
            </a:extLst>
          </p:cNvPr>
          <p:cNvSpPr txBox="1">
            <a:spLocks/>
          </p:cNvSpPr>
          <p:nvPr/>
        </p:nvSpPr>
        <p:spPr>
          <a:xfrm>
            <a:off x="838199" y="1599973"/>
            <a:ext cx="10515599" cy="34200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8A3FFC"/>
              </a:buClr>
            </a:pPr>
            <a:r>
              <a:rPr lang="en-US" sz="2200" noProof="0" dirty="0">
                <a:solidFill>
                  <a:schemeClr val="tx1"/>
                </a:solidFill>
              </a:rPr>
              <a:t>Scraped Falcon 9 launch data from Wikipedia updated on 9th June 2021  using requests + Beautiful Soup</a:t>
            </a:r>
          </a:p>
          <a:p>
            <a:pPr>
              <a:buClr>
                <a:srgbClr val="8A3FFC"/>
              </a:buClr>
            </a:pPr>
            <a:r>
              <a:rPr lang="en-US" sz="2200" noProof="0" dirty="0">
                <a:solidFill>
                  <a:schemeClr val="tx1"/>
                </a:solidFill>
              </a:rPr>
              <a:t>Extracted key info: flight number, date, booster version, launch site, payload, orbit, customer and landing status</a:t>
            </a:r>
          </a:p>
          <a:p>
            <a:pPr>
              <a:buClr>
                <a:srgbClr val="8A3FFC"/>
              </a:buClr>
            </a:pPr>
            <a:r>
              <a:rPr lang="en-US" sz="2200" noProof="0" dirty="0">
                <a:solidFill>
                  <a:schemeClr val="tx1"/>
                </a:solidFill>
              </a:rPr>
              <a:t>Used custom parsing functions to clean and format data</a:t>
            </a:r>
          </a:p>
          <a:p>
            <a:pPr>
              <a:buClr>
                <a:srgbClr val="8A3FFC"/>
              </a:buClr>
            </a:pPr>
            <a:endParaRPr lang="en-US" sz="2200" noProof="0" dirty="0">
              <a:solidFill>
                <a:schemeClr val="tx1"/>
              </a:solidFill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FEF16331-595B-8FE7-0003-7912B7B413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356" y="3632200"/>
            <a:ext cx="4842573" cy="2425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0F84FAE8-A4FF-8135-FC3B-215F128B0E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6625" y="3927146"/>
            <a:ext cx="5671349" cy="1835808"/>
          </a:xfrm>
          <a:prstGeom prst="rect">
            <a:avLst/>
          </a:prstGeom>
        </p:spPr>
      </p:pic>
      <p:sp>
        <p:nvSpPr>
          <p:cNvPr id="15" name="Flecha: a la derecha 14">
            <a:extLst>
              <a:ext uri="{FF2B5EF4-FFF2-40B4-BE49-F238E27FC236}">
                <a16:creationId xmlns:a16="http://schemas.microsoft.com/office/drawing/2014/main" id="{A7D51B63-C4F1-5124-8F6D-C3AD8F8575D7}"/>
              </a:ext>
            </a:extLst>
          </p:cNvPr>
          <p:cNvSpPr/>
          <p:nvPr/>
        </p:nvSpPr>
        <p:spPr>
          <a:xfrm>
            <a:off x="5649987" y="4730115"/>
            <a:ext cx="449580" cy="22987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595733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FE1909-7CDA-D9B5-875D-54EA6DB57F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DC231686-2780-F02E-9F22-5AE2E6730B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2756"/>
            <a:ext cx="10515598" cy="1141404"/>
          </a:xfrm>
        </p:spPr>
        <p:txBody>
          <a:bodyPr>
            <a:normAutofit/>
          </a:bodyPr>
          <a:lstStyle/>
          <a:p>
            <a:r>
              <a:rPr lang="en-US" sz="3600" noProof="0" dirty="0"/>
              <a:t>Data Wrangling: Exploratory Analysis &amp; Label Creation (Part 1)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54716B57-E8F2-167E-C0DD-C276935CB8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34609" y="1825624"/>
            <a:ext cx="5328140" cy="5019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b="1" noProof="0" dirty="0"/>
              <a:t>Exploratory Analysis</a:t>
            </a:r>
          </a:p>
        </p:txBody>
      </p:sp>
      <p:graphicFrame>
        <p:nvGraphicFramePr>
          <p:cNvPr id="6" name="Tabla 5">
            <a:extLst>
              <a:ext uri="{FF2B5EF4-FFF2-40B4-BE49-F238E27FC236}">
                <a16:creationId xmlns:a16="http://schemas.microsoft.com/office/drawing/2014/main" id="{7508196A-D552-B65B-6919-412E3FD8D9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9009239"/>
              </p:ext>
            </p:extLst>
          </p:nvPr>
        </p:nvGraphicFramePr>
        <p:xfrm>
          <a:off x="1132109" y="2967712"/>
          <a:ext cx="2601686" cy="1097280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1988338">
                  <a:extLst>
                    <a:ext uri="{9D8B030D-6E8A-4147-A177-3AD203B41FA5}">
                      <a16:colId xmlns:a16="http://schemas.microsoft.com/office/drawing/2014/main" val="1199781060"/>
                    </a:ext>
                  </a:extLst>
                </a:gridCol>
                <a:gridCol w="613348">
                  <a:extLst>
                    <a:ext uri="{9D8B030D-6E8A-4147-A177-3AD203B41FA5}">
                      <a16:colId xmlns:a16="http://schemas.microsoft.com/office/drawing/2014/main" val="1085687919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noProof="0" dirty="0"/>
                        <a:t>CCAFS SLC 40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noProof="0" dirty="0"/>
                        <a:t>55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9784746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noProof="0" dirty="0"/>
                        <a:t>KSC LC 39A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noProof="0" dirty="0"/>
                        <a:t>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3622174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noProof="0" dirty="0"/>
                        <a:t>VAFB SLC 4E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noProof="0" dirty="0"/>
                        <a:t>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7177081"/>
                  </a:ext>
                </a:extLst>
              </a:tr>
            </a:tbl>
          </a:graphicData>
        </a:graphic>
      </p:graphicFrame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BA7F956-3E3D-23AE-26CE-021ACDB85291}"/>
              </a:ext>
            </a:extLst>
          </p:cNvPr>
          <p:cNvSpPr txBox="1">
            <a:spLocks/>
          </p:cNvSpPr>
          <p:nvPr/>
        </p:nvSpPr>
        <p:spPr>
          <a:xfrm>
            <a:off x="4227595" y="2425134"/>
            <a:ext cx="3629797" cy="5425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8A3FFC"/>
              </a:buClr>
            </a:pPr>
            <a:r>
              <a:rPr lang="en-US" sz="2200" noProof="0" dirty="0">
                <a:solidFill>
                  <a:schemeClr val="tx1"/>
                </a:solidFill>
              </a:rPr>
              <a:t>Counted launches per orbit</a:t>
            </a:r>
          </a:p>
          <a:p>
            <a:pPr>
              <a:buClr>
                <a:srgbClr val="8A3FFC"/>
              </a:buClr>
            </a:pPr>
            <a:endParaRPr lang="en-US" sz="2200" noProof="0" dirty="0">
              <a:solidFill>
                <a:schemeClr val="tx1"/>
              </a:solidFill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E9DEE967-10C7-502C-239D-172822F16880}"/>
              </a:ext>
            </a:extLst>
          </p:cNvPr>
          <p:cNvSpPr txBox="1">
            <a:spLocks/>
          </p:cNvSpPr>
          <p:nvPr/>
        </p:nvSpPr>
        <p:spPr>
          <a:xfrm>
            <a:off x="7964406" y="2425134"/>
            <a:ext cx="3600000" cy="5425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8A3FFC"/>
              </a:buClr>
            </a:pPr>
            <a:r>
              <a:rPr lang="en-US" sz="2200" noProof="0" dirty="0">
                <a:solidFill>
                  <a:schemeClr val="tx1"/>
                </a:solidFill>
              </a:rPr>
              <a:t>Mission outcomes per type</a:t>
            </a:r>
          </a:p>
          <a:p>
            <a:pPr>
              <a:buClr>
                <a:srgbClr val="8A3FFC"/>
              </a:buClr>
            </a:pPr>
            <a:endParaRPr lang="en-US" sz="2200" noProof="0" dirty="0">
              <a:solidFill>
                <a:schemeClr val="tx1"/>
              </a:solidFill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3BC2E0B2-7117-58CE-549D-E0D59B994547}"/>
              </a:ext>
            </a:extLst>
          </p:cNvPr>
          <p:cNvSpPr txBox="1">
            <a:spLocks/>
          </p:cNvSpPr>
          <p:nvPr/>
        </p:nvSpPr>
        <p:spPr>
          <a:xfrm>
            <a:off x="734609" y="2425134"/>
            <a:ext cx="3600000" cy="5425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8A3FFC"/>
              </a:buClr>
            </a:pPr>
            <a:r>
              <a:rPr lang="en-US" sz="2200" noProof="0" dirty="0">
                <a:solidFill>
                  <a:schemeClr val="tx1"/>
                </a:solidFill>
              </a:rPr>
              <a:t>Launches per launch site</a:t>
            </a:r>
          </a:p>
        </p:txBody>
      </p:sp>
      <p:graphicFrame>
        <p:nvGraphicFramePr>
          <p:cNvPr id="17" name="Tabla 16">
            <a:extLst>
              <a:ext uri="{FF2B5EF4-FFF2-40B4-BE49-F238E27FC236}">
                <a16:creationId xmlns:a16="http://schemas.microsoft.com/office/drawing/2014/main" id="{C5ED529E-26A0-B8D9-5518-40BBBC6BE2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3309297"/>
              </p:ext>
            </p:extLst>
          </p:nvPr>
        </p:nvGraphicFramePr>
        <p:xfrm>
          <a:off x="4776479" y="2967712"/>
          <a:ext cx="2601686" cy="3564000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1406665">
                  <a:extLst>
                    <a:ext uri="{9D8B030D-6E8A-4147-A177-3AD203B41FA5}">
                      <a16:colId xmlns:a16="http://schemas.microsoft.com/office/drawing/2014/main" val="1199781060"/>
                    </a:ext>
                  </a:extLst>
                </a:gridCol>
                <a:gridCol w="1195021">
                  <a:extLst>
                    <a:ext uri="{9D8B030D-6E8A-4147-A177-3AD203B41FA5}">
                      <a16:colId xmlns:a16="http://schemas.microsoft.com/office/drawing/2014/main" val="1085687919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u="none" strike="noStrike" noProof="0" dirty="0">
                          <a:solidFill>
                            <a:srgbClr val="000000"/>
                          </a:solidFill>
                          <a:effectLst/>
                        </a:rPr>
                        <a:t>GTO</a:t>
                      </a:r>
                      <a:endParaRPr lang="en-US" sz="1800" b="0" i="0" u="none" strike="noStrike" noProof="0" dirty="0">
                        <a:solidFill>
                          <a:srgbClr val="000000"/>
                        </a:solidFill>
                        <a:effectLst/>
                        <a:latin typeface="IBM Plex Sans (Cuerpo)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u="none" strike="noStrike" noProof="0" dirty="0">
                          <a:solidFill>
                            <a:srgbClr val="000000"/>
                          </a:solidFill>
                          <a:effectLst/>
                        </a:rPr>
                        <a:t>27</a:t>
                      </a:r>
                      <a:endParaRPr lang="en-US" sz="1800" b="0" i="0" u="none" strike="noStrike" noProof="0" dirty="0">
                        <a:solidFill>
                          <a:srgbClr val="000000"/>
                        </a:solidFill>
                        <a:effectLst/>
                        <a:latin typeface="IBM Plex Sans (Cuerpo)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19784746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u="none" strike="noStrike" noProof="0" dirty="0">
                          <a:solidFill>
                            <a:srgbClr val="000000"/>
                          </a:solidFill>
                          <a:effectLst/>
                        </a:rPr>
                        <a:t>ISS</a:t>
                      </a:r>
                      <a:endParaRPr lang="en-US" sz="1800" b="0" i="0" u="none" strike="noStrike" noProof="0" dirty="0">
                        <a:solidFill>
                          <a:srgbClr val="000000"/>
                        </a:solidFill>
                        <a:effectLst/>
                        <a:latin typeface="IBM Plex Sans (Cuerpo)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u="none" strike="noStrike" noProof="0" dirty="0">
                          <a:solidFill>
                            <a:srgbClr val="000000"/>
                          </a:solidFill>
                          <a:effectLst/>
                        </a:rPr>
                        <a:t>21</a:t>
                      </a:r>
                      <a:endParaRPr lang="en-US" sz="1800" b="0" i="0" u="none" strike="noStrike" noProof="0" dirty="0">
                        <a:solidFill>
                          <a:srgbClr val="000000"/>
                        </a:solidFill>
                        <a:effectLst/>
                        <a:latin typeface="IBM Plex Sans (Cuerpo)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73622174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u="none" strike="noStrike" noProof="0" dirty="0">
                          <a:solidFill>
                            <a:srgbClr val="000000"/>
                          </a:solidFill>
                          <a:effectLst/>
                        </a:rPr>
                        <a:t>VLEO</a:t>
                      </a:r>
                      <a:endParaRPr lang="en-US" sz="1800" b="0" i="0" u="none" strike="noStrike" noProof="0" dirty="0">
                        <a:solidFill>
                          <a:srgbClr val="000000"/>
                        </a:solidFill>
                        <a:effectLst/>
                        <a:latin typeface="IBM Plex Sans (Cuerpo)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u="none" strike="noStrike" noProof="0" dirty="0">
                          <a:solidFill>
                            <a:srgbClr val="000000"/>
                          </a:solidFill>
                          <a:effectLst/>
                        </a:rPr>
                        <a:t>14</a:t>
                      </a:r>
                      <a:endParaRPr lang="en-US" sz="1800" b="0" i="0" u="none" strike="noStrike" noProof="0" dirty="0">
                        <a:solidFill>
                          <a:srgbClr val="000000"/>
                        </a:solidFill>
                        <a:effectLst/>
                        <a:latin typeface="IBM Plex Sans (Cuerpo)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67177081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u="none" strike="noStrike" noProof="0" dirty="0">
                          <a:solidFill>
                            <a:srgbClr val="000000"/>
                          </a:solidFill>
                          <a:effectLst/>
                        </a:rPr>
                        <a:t>PO</a:t>
                      </a:r>
                      <a:endParaRPr lang="en-US" sz="1800" b="0" i="0" u="none" strike="noStrike" noProof="0" dirty="0">
                        <a:solidFill>
                          <a:srgbClr val="000000"/>
                        </a:solidFill>
                        <a:effectLst/>
                        <a:latin typeface="IBM Plex Sans (Cuerpo)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u="none" strike="noStrike" noProof="0" dirty="0">
                          <a:solidFill>
                            <a:srgbClr val="000000"/>
                          </a:solidFill>
                          <a:effectLst/>
                        </a:rPr>
                        <a:t>9</a:t>
                      </a:r>
                      <a:endParaRPr lang="en-US" sz="1800" b="0" i="0" u="none" strike="noStrike" noProof="0" dirty="0">
                        <a:solidFill>
                          <a:srgbClr val="000000"/>
                        </a:solidFill>
                        <a:effectLst/>
                        <a:latin typeface="IBM Plex Sans (Cuerpo)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61429790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u="none" strike="noStrike" noProof="0" dirty="0">
                          <a:solidFill>
                            <a:srgbClr val="000000"/>
                          </a:solidFill>
                          <a:effectLst/>
                        </a:rPr>
                        <a:t>LEO</a:t>
                      </a:r>
                      <a:endParaRPr lang="en-US" sz="1800" b="0" i="0" u="none" strike="noStrike" noProof="0" dirty="0">
                        <a:solidFill>
                          <a:srgbClr val="000000"/>
                        </a:solidFill>
                        <a:effectLst/>
                        <a:latin typeface="IBM Plex Sans (Cuerpo)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u="none" strike="noStrike" noProof="0" dirty="0">
                          <a:solidFill>
                            <a:srgbClr val="000000"/>
                          </a:solidFill>
                          <a:effectLst/>
                        </a:rPr>
                        <a:t>7</a:t>
                      </a:r>
                      <a:endParaRPr lang="en-US" sz="1800" b="0" i="0" u="none" strike="noStrike" noProof="0" dirty="0">
                        <a:solidFill>
                          <a:srgbClr val="000000"/>
                        </a:solidFill>
                        <a:effectLst/>
                        <a:latin typeface="IBM Plex Sans (Cuerpo)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83158024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u="none" strike="noStrike" noProof="0" dirty="0">
                          <a:solidFill>
                            <a:srgbClr val="000000"/>
                          </a:solidFill>
                          <a:effectLst/>
                        </a:rPr>
                        <a:t>SSO</a:t>
                      </a:r>
                      <a:endParaRPr lang="en-US" sz="1800" b="0" i="0" u="none" strike="noStrike" noProof="0" dirty="0">
                        <a:solidFill>
                          <a:srgbClr val="000000"/>
                        </a:solidFill>
                        <a:effectLst/>
                        <a:latin typeface="IBM Plex Sans (Cuerpo)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u="none" strike="noStrike" noProof="0" dirty="0">
                          <a:solidFill>
                            <a:srgbClr val="000000"/>
                          </a:solidFill>
                          <a:effectLst/>
                        </a:rPr>
                        <a:t>5</a:t>
                      </a:r>
                      <a:endParaRPr lang="en-US" sz="1800" b="0" i="0" u="none" strike="noStrike" noProof="0" dirty="0">
                        <a:solidFill>
                          <a:srgbClr val="000000"/>
                        </a:solidFill>
                        <a:effectLst/>
                        <a:latin typeface="IBM Plex Sans (Cuerpo)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87166734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u="none" strike="noStrike" noProof="0" dirty="0">
                          <a:solidFill>
                            <a:srgbClr val="000000"/>
                          </a:solidFill>
                          <a:effectLst/>
                        </a:rPr>
                        <a:t>MEO</a:t>
                      </a:r>
                      <a:endParaRPr lang="en-US" sz="1800" b="0" i="0" u="none" strike="noStrike" noProof="0" dirty="0">
                        <a:solidFill>
                          <a:srgbClr val="000000"/>
                        </a:solidFill>
                        <a:effectLst/>
                        <a:latin typeface="IBM Plex Sans (Cuerpo)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u="none" strike="noStrike" noProof="0" dirty="0">
                          <a:solidFill>
                            <a:srgbClr val="000000"/>
                          </a:solidFill>
                          <a:effectLst/>
                        </a:rPr>
                        <a:t>3</a:t>
                      </a:r>
                      <a:endParaRPr lang="en-US" sz="1800" b="0" i="0" u="none" strike="noStrike" noProof="0" dirty="0">
                        <a:solidFill>
                          <a:srgbClr val="000000"/>
                        </a:solidFill>
                        <a:effectLst/>
                        <a:latin typeface="IBM Plex Sans (Cuerpo)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711956327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u="none" strike="noStrike" noProof="0" dirty="0">
                          <a:solidFill>
                            <a:srgbClr val="000000"/>
                          </a:solidFill>
                          <a:effectLst/>
                        </a:rPr>
                        <a:t>ES-L1</a:t>
                      </a:r>
                      <a:endParaRPr lang="en-US" sz="1800" b="0" i="0" u="none" strike="noStrike" noProof="0" dirty="0">
                        <a:solidFill>
                          <a:srgbClr val="000000"/>
                        </a:solidFill>
                        <a:effectLst/>
                        <a:latin typeface="IBM Plex Sans (Cuerpo)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u="none" strike="noStrike" noProof="0" dirty="0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US" sz="1800" b="0" i="0" u="none" strike="noStrike" noProof="0" dirty="0">
                        <a:solidFill>
                          <a:srgbClr val="000000"/>
                        </a:solidFill>
                        <a:effectLst/>
                        <a:latin typeface="IBM Plex Sans (Cuerpo)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1051457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u="none" strike="noStrike" noProof="0" dirty="0">
                          <a:solidFill>
                            <a:srgbClr val="000000"/>
                          </a:solidFill>
                          <a:effectLst/>
                        </a:rPr>
                        <a:t>HEO</a:t>
                      </a:r>
                      <a:endParaRPr lang="en-US" sz="1800" b="0" i="0" u="none" strike="noStrike" noProof="0" dirty="0">
                        <a:solidFill>
                          <a:srgbClr val="000000"/>
                        </a:solidFill>
                        <a:effectLst/>
                        <a:latin typeface="IBM Plex Sans (Cuerpo)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u="none" strike="noStrike" noProof="0" dirty="0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US" sz="1800" b="0" i="0" u="none" strike="noStrike" noProof="0" dirty="0">
                        <a:solidFill>
                          <a:srgbClr val="000000"/>
                        </a:solidFill>
                        <a:effectLst/>
                        <a:latin typeface="IBM Plex Sans (Cuerpo)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10029046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u="none" strike="noStrike" noProof="0" dirty="0">
                          <a:solidFill>
                            <a:srgbClr val="000000"/>
                          </a:solidFill>
                          <a:effectLst/>
                        </a:rPr>
                        <a:t>SO</a:t>
                      </a:r>
                      <a:endParaRPr lang="en-US" sz="1800" b="0" i="0" u="none" strike="noStrike" noProof="0" dirty="0">
                        <a:solidFill>
                          <a:srgbClr val="000000"/>
                        </a:solidFill>
                        <a:effectLst/>
                        <a:latin typeface="IBM Plex Sans (Cuerpo)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u="none" strike="noStrike" noProof="0" dirty="0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US" sz="1800" b="0" i="0" u="none" strike="noStrike" noProof="0" dirty="0">
                        <a:solidFill>
                          <a:srgbClr val="000000"/>
                        </a:solidFill>
                        <a:effectLst/>
                        <a:latin typeface="IBM Plex Sans (Cuerpo)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51255857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u="none" strike="noStrike" noProof="0" dirty="0">
                          <a:solidFill>
                            <a:srgbClr val="000000"/>
                          </a:solidFill>
                          <a:effectLst/>
                        </a:rPr>
                        <a:t>GEO</a:t>
                      </a:r>
                      <a:endParaRPr lang="en-US" sz="1800" b="0" i="0" u="none" strike="noStrike" noProof="0" dirty="0">
                        <a:solidFill>
                          <a:srgbClr val="000000"/>
                        </a:solidFill>
                        <a:effectLst/>
                        <a:latin typeface="IBM Plex Sans (Cuerpo)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u="none" strike="noStrike" noProof="0" dirty="0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US" sz="1800" b="0" i="0" u="none" strike="noStrike" noProof="0" dirty="0">
                        <a:solidFill>
                          <a:srgbClr val="000000"/>
                        </a:solidFill>
                        <a:effectLst/>
                        <a:latin typeface="IBM Plex Sans (Cuerpo)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49600201"/>
                  </a:ext>
                </a:extLst>
              </a:tr>
            </a:tbl>
          </a:graphicData>
        </a:graphic>
      </p:graphicFrame>
      <p:graphicFrame>
        <p:nvGraphicFramePr>
          <p:cNvPr id="18" name="Tabla 17">
            <a:extLst>
              <a:ext uri="{FF2B5EF4-FFF2-40B4-BE49-F238E27FC236}">
                <a16:creationId xmlns:a16="http://schemas.microsoft.com/office/drawing/2014/main" id="{5D921356-0A37-BE15-4432-EE8D82EE8C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480640"/>
              </p:ext>
            </p:extLst>
          </p:nvPr>
        </p:nvGraphicFramePr>
        <p:xfrm>
          <a:off x="8463563" y="2967712"/>
          <a:ext cx="2601686" cy="2880000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1406665">
                  <a:extLst>
                    <a:ext uri="{9D8B030D-6E8A-4147-A177-3AD203B41FA5}">
                      <a16:colId xmlns:a16="http://schemas.microsoft.com/office/drawing/2014/main" val="1199781060"/>
                    </a:ext>
                  </a:extLst>
                </a:gridCol>
                <a:gridCol w="1195021">
                  <a:extLst>
                    <a:ext uri="{9D8B030D-6E8A-4147-A177-3AD203B41FA5}">
                      <a16:colId xmlns:a16="http://schemas.microsoft.com/office/drawing/2014/main" val="1085687919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u="none" strike="noStrike" noProof="0" dirty="0">
                          <a:solidFill>
                            <a:srgbClr val="000000"/>
                          </a:solidFill>
                          <a:effectLst/>
                        </a:rPr>
                        <a:t>True ASDS</a:t>
                      </a:r>
                      <a:endParaRPr lang="en-US" sz="1800" b="0" i="0" u="none" strike="noStrike" noProof="0" dirty="0">
                        <a:solidFill>
                          <a:srgbClr val="000000"/>
                        </a:solidFill>
                        <a:effectLst/>
                        <a:latin typeface="IBM Plex Sans (Cuerpo)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u="none" strike="noStrike" noProof="0" dirty="0">
                          <a:solidFill>
                            <a:srgbClr val="000000"/>
                          </a:solidFill>
                          <a:effectLst/>
                        </a:rPr>
                        <a:t>41</a:t>
                      </a:r>
                      <a:endParaRPr lang="en-US" sz="1800" b="0" i="0" u="none" strike="noStrike" noProof="0" dirty="0">
                        <a:solidFill>
                          <a:srgbClr val="000000"/>
                        </a:solidFill>
                        <a:effectLst/>
                        <a:latin typeface="IBM Plex Sans (Cuerpo)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19784746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u="none" strike="noStrike" noProof="0" dirty="0">
                          <a:solidFill>
                            <a:srgbClr val="000000"/>
                          </a:solidFill>
                          <a:effectLst/>
                        </a:rPr>
                        <a:t>None</a:t>
                      </a:r>
                      <a:endParaRPr lang="en-US" sz="1800" b="0" i="0" u="none" strike="noStrike" noProof="0" dirty="0">
                        <a:solidFill>
                          <a:srgbClr val="000000"/>
                        </a:solidFill>
                        <a:effectLst/>
                        <a:latin typeface="IBM Plex Sans (Cuerpo)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u="none" strike="noStrike" noProof="0" dirty="0">
                          <a:solidFill>
                            <a:srgbClr val="000000"/>
                          </a:solidFill>
                          <a:effectLst/>
                        </a:rPr>
                        <a:t>19</a:t>
                      </a:r>
                      <a:endParaRPr lang="en-US" sz="1800" b="0" i="0" u="none" strike="noStrike" noProof="0" dirty="0">
                        <a:solidFill>
                          <a:srgbClr val="000000"/>
                        </a:solidFill>
                        <a:effectLst/>
                        <a:latin typeface="IBM Plex Sans (Cuerpo)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7362217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u="none" strike="noStrike" noProof="0" dirty="0">
                          <a:solidFill>
                            <a:srgbClr val="000000"/>
                          </a:solidFill>
                          <a:effectLst/>
                        </a:rPr>
                        <a:t>True RTLS</a:t>
                      </a:r>
                      <a:endParaRPr lang="en-US" sz="1800" b="0" i="0" u="none" strike="noStrike" noProof="0" dirty="0">
                        <a:solidFill>
                          <a:srgbClr val="000000"/>
                        </a:solidFill>
                        <a:effectLst/>
                        <a:latin typeface="IBM Plex Sans (Cuerpo)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u="none" strike="noStrike" noProof="0" dirty="0">
                          <a:solidFill>
                            <a:srgbClr val="000000"/>
                          </a:solidFill>
                          <a:effectLst/>
                        </a:rPr>
                        <a:t>14</a:t>
                      </a:r>
                      <a:endParaRPr lang="en-US" sz="1800" b="0" i="0" u="none" strike="noStrike" noProof="0" dirty="0">
                        <a:solidFill>
                          <a:srgbClr val="000000"/>
                        </a:solidFill>
                        <a:effectLst/>
                        <a:latin typeface="IBM Plex Sans (Cuerpo)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6717708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u="none" strike="noStrike" noProof="0" dirty="0">
                          <a:solidFill>
                            <a:srgbClr val="000000"/>
                          </a:solidFill>
                          <a:effectLst/>
                        </a:rPr>
                        <a:t>False ASDS</a:t>
                      </a:r>
                      <a:endParaRPr lang="en-US" sz="1800" b="0" i="0" u="none" strike="noStrike" noProof="0" dirty="0">
                        <a:solidFill>
                          <a:srgbClr val="000000"/>
                        </a:solidFill>
                        <a:effectLst/>
                        <a:latin typeface="IBM Plex Sans (Cuerpo)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u="none" strike="noStrike" noProof="0" dirty="0">
                          <a:solidFill>
                            <a:srgbClr val="000000"/>
                          </a:solidFill>
                          <a:effectLst/>
                        </a:rPr>
                        <a:t>6</a:t>
                      </a:r>
                      <a:endParaRPr lang="en-US" sz="1800" b="0" i="0" u="none" strike="noStrike" noProof="0" dirty="0">
                        <a:solidFill>
                          <a:srgbClr val="000000"/>
                        </a:solidFill>
                        <a:effectLst/>
                        <a:latin typeface="IBM Plex Sans (Cuerpo)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6142979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u="none" strike="noStrike" noProof="0" dirty="0">
                          <a:solidFill>
                            <a:srgbClr val="000000"/>
                          </a:solidFill>
                          <a:effectLst/>
                        </a:rPr>
                        <a:t>True Ocean</a:t>
                      </a:r>
                      <a:endParaRPr lang="en-US" sz="1800" b="0" i="0" u="none" strike="noStrike" noProof="0" dirty="0">
                        <a:solidFill>
                          <a:srgbClr val="000000"/>
                        </a:solidFill>
                        <a:effectLst/>
                        <a:latin typeface="IBM Plex Sans (Cuerpo)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u="none" strike="noStrike" noProof="0" dirty="0">
                          <a:solidFill>
                            <a:srgbClr val="000000"/>
                          </a:solidFill>
                          <a:effectLst/>
                        </a:rPr>
                        <a:t>5</a:t>
                      </a:r>
                      <a:endParaRPr lang="en-US" sz="1800" b="0" i="0" u="none" strike="noStrike" noProof="0" dirty="0">
                        <a:solidFill>
                          <a:srgbClr val="000000"/>
                        </a:solidFill>
                        <a:effectLst/>
                        <a:latin typeface="IBM Plex Sans (Cuerpo)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8315802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u="none" strike="noStrike" noProof="0" dirty="0">
                          <a:solidFill>
                            <a:srgbClr val="000000"/>
                          </a:solidFill>
                          <a:effectLst/>
                        </a:rPr>
                        <a:t>False Ocean</a:t>
                      </a:r>
                      <a:endParaRPr lang="en-US" sz="1800" b="0" i="0" u="none" strike="noStrike" noProof="0" dirty="0">
                        <a:solidFill>
                          <a:srgbClr val="000000"/>
                        </a:solidFill>
                        <a:effectLst/>
                        <a:latin typeface="IBM Plex Sans (Cuerpo)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u="none" strike="noStrike" noProof="0" dirty="0">
                          <a:solidFill>
                            <a:srgbClr val="000000"/>
                          </a:solidFill>
                          <a:effectLst/>
                        </a:rPr>
                        <a:t>2</a:t>
                      </a:r>
                      <a:endParaRPr lang="en-US" sz="1800" b="0" i="0" u="none" strike="noStrike" noProof="0" dirty="0">
                        <a:solidFill>
                          <a:srgbClr val="000000"/>
                        </a:solidFill>
                        <a:effectLst/>
                        <a:latin typeface="IBM Plex Sans (Cuerpo)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8716673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u="none" strike="noStrike" noProof="0" dirty="0">
                          <a:solidFill>
                            <a:srgbClr val="000000"/>
                          </a:solidFill>
                          <a:effectLst/>
                        </a:rPr>
                        <a:t>None ASDS</a:t>
                      </a:r>
                      <a:endParaRPr lang="en-US" sz="1800" b="0" i="0" u="none" strike="noStrike" noProof="0" dirty="0">
                        <a:solidFill>
                          <a:srgbClr val="000000"/>
                        </a:solidFill>
                        <a:effectLst/>
                        <a:latin typeface="IBM Plex Sans (Cuerpo)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u="none" strike="noStrike" noProof="0" dirty="0">
                          <a:solidFill>
                            <a:srgbClr val="000000"/>
                          </a:solidFill>
                          <a:effectLst/>
                        </a:rPr>
                        <a:t>2</a:t>
                      </a:r>
                      <a:endParaRPr lang="en-US" sz="1800" b="0" i="0" u="none" strike="noStrike" noProof="0" dirty="0">
                        <a:solidFill>
                          <a:srgbClr val="000000"/>
                        </a:solidFill>
                        <a:effectLst/>
                        <a:latin typeface="IBM Plex Sans (Cuerpo)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711956327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u="none" strike="noStrike" noProof="0" dirty="0">
                          <a:solidFill>
                            <a:srgbClr val="000000"/>
                          </a:solidFill>
                          <a:effectLst/>
                        </a:rPr>
                        <a:t>False RTLS</a:t>
                      </a:r>
                      <a:endParaRPr lang="en-US" sz="1800" b="0" i="0" u="none" strike="noStrike" noProof="0" dirty="0">
                        <a:solidFill>
                          <a:srgbClr val="000000"/>
                        </a:solidFill>
                        <a:effectLst/>
                        <a:latin typeface="IBM Plex Sans (Cuerpo)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u="none" strike="noStrike" noProof="0" dirty="0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US" sz="1800" b="0" i="0" u="none" strike="noStrike" noProof="0" dirty="0">
                        <a:solidFill>
                          <a:srgbClr val="000000"/>
                        </a:solidFill>
                        <a:effectLst/>
                        <a:latin typeface="IBM Plex Sans (Cuerpo)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1051457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36710084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C5E1A3-AF10-A46D-8E0B-94BC465B3B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6394CE3-78F7-8A6F-289E-B12A44EB72D6}"/>
              </a:ext>
            </a:extLst>
          </p:cNvPr>
          <p:cNvSpPr txBox="1">
            <a:spLocks/>
          </p:cNvSpPr>
          <p:nvPr/>
        </p:nvSpPr>
        <p:spPr>
          <a:xfrm>
            <a:off x="734608" y="2425134"/>
            <a:ext cx="3764822" cy="15319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8A3FFC"/>
              </a:buClr>
            </a:pPr>
            <a:r>
              <a:rPr lang="en-US" sz="2200" noProof="0" dirty="0">
                <a:solidFill>
                  <a:schemeClr val="tx1"/>
                </a:solidFill>
              </a:rPr>
              <a:t>Identified “bad outcomes”</a:t>
            </a:r>
          </a:p>
          <a:p>
            <a:pPr>
              <a:buClr>
                <a:srgbClr val="8A3FFC"/>
              </a:buClr>
            </a:pPr>
            <a:r>
              <a:rPr lang="en-US" sz="2200" noProof="0" dirty="0">
                <a:solidFill>
                  <a:schemeClr val="tx1"/>
                </a:solidFill>
              </a:rPr>
              <a:t>Created binary label:</a:t>
            </a:r>
          </a:p>
          <a:p>
            <a:pPr lvl="1">
              <a:buClr>
                <a:srgbClr val="8A3FFC"/>
              </a:buClr>
            </a:pPr>
            <a:r>
              <a:rPr lang="en-US" sz="1800" b="1" noProof="0" dirty="0">
                <a:solidFill>
                  <a:schemeClr val="tx1"/>
                </a:solidFill>
              </a:rPr>
              <a:t>0</a:t>
            </a:r>
            <a:r>
              <a:rPr lang="en-US" sz="1800" noProof="0" dirty="0">
                <a:solidFill>
                  <a:schemeClr val="tx1"/>
                </a:solidFill>
              </a:rPr>
              <a:t> = unsuccessful landing</a:t>
            </a:r>
          </a:p>
          <a:p>
            <a:pPr lvl="1">
              <a:buClr>
                <a:srgbClr val="8A3FFC"/>
              </a:buClr>
            </a:pPr>
            <a:r>
              <a:rPr lang="en-US" sz="1800" b="1" noProof="0" dirty="0">
                <a:solidFill>
                  <a:schemeClr val="tx1"/>
                </a:solidFill>
              </a:rPr>
              <a:t>1</a:t>
            </a:r>
            <a:r>
              <a:rPr lang="en-US" sz="1800" noProof="0" dirty="0">
                <a:solidFill>
                  <a:schemeClr val="tx1"/>
                </a:solidFill>
              </a:rPr>
              <a:t> = successful landing</a:t>
            </a:r>
          </a:p>
          <a:p>
            <a:pPr>
              <a:buClr>
                <a:srgbClr val="8A3FFC"/>
              </a:buClr>
            </a:pPr>
            <a:endParaRPr lang="en-US" sz="2200" noProof="0" dirty="0">
              <a:solidFill>
                <a:schemeClr val="tx1"/>
              </a:solidFill>
            </a:endParaRP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610BDC89-4327-AD5F-D87E-ED6265FAE4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34608" y="1825623"/>
            <a:ext cx="5328140" cy="5019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b="1" noProof="0" dirty="0"/>
              <a:t>Outcome Labeling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FD83ED9-E01F-6395-BFB8-97AC851888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2756"/>
            <a:ext cx="10515598" cy="1141404"/>
          </a:xfrm>
        </p:spPr>
        <p:txBody>
          <a:bodyPr>
            <a:normAutofit/>
          </a:bodyPr>
          <a:lstStyle/>
          <a:p>
            <a:r>
              <a:rPr lang="en-US" sz="3600" noProof="0" dirty="0"/>
              <a:t>Data Wrangling: Exploratory Analysis &amp; Label Creation (Part 2)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46E11E01-E61E-87F4-8658-5A3EFAE9D640}"/>
              </a:ext>
            </a:extLst>
          </p:cNvPr>
          <p:cNvSpPr txBox="1">
            <a:spLocks/>
          </p:cNvSpPr>
          <p:nvPr/>
        </p:nvSpPr>
        <p:spPr>
          <a:xfrm>
            <a:off x="5248553" y="2425134"/>
            <a:ext cx="6105245" cy="15319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8A3FFC"/>
              </a:buClr>
            </a:pPr>
            <a:r>
              <a:rPr lang="en-US" sz="2200" noProof="0" dirty="0">
                <a:solidFill>
                  <a:schemeClr val="tx1"/>
                </a:solidFill>
              </a:rPr>
              <a:t>New column Class with landing success labels</a:t>
            </a:r>
          </a:p>
          <a:p>
            <a:pPr>
              <a:buClr>
                <a:srgbClr val="8A3FFC"/>
              </a:buClr>
            </a:pPr>
            <a:r>
              <a:rPr lang="en-US" sz="2200" noProof="0" dirty="0">
                <a:solidFill>
                  <a:schemeClr val="tx1"/>
                </a:solidFill>
              </a:rPr>
              <a:t>Calculated mean success rate for dataset (</a:t>
            </a:r>
            <a:r>
              <a:rPr lang="en-US" sz="2200" b="1" noProof="0" dirty="0">
                <a:solidFill>
                  <a:schemeClr val="tx1"/>
                </a:solidFill>
              </a:rPr>
              <a:t>66.67%</a:t>
            </a:r>
            <a:r>
              <a:rPr lang="en-US" sz="2200" noProof="0" dirty="0">
                <a:solidFill>
                  <a:schemeClr val="tx1"/>
                </a:solidFill>
              </a:rPr>
              <a:t>)</a:t>
            </a:r>
          </a:p>
          <a:p>
            <a:pPr>
              <a:buClr>
                <a:srgbClr val="8A3FFC"/>
              </a:buClr>
            </a:pPr>
            <a:endParaRPr lang="en-US" sz="2200" noProof="0" dirty="0">
              <a:solidFill>
                <a:schemeClr val="tx1"/>
              </a:solidFill>
            </a:endParaRPr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B4A00BD7-85D3-6854-8634-4547E5E3FA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0187" y="4054696"/>
            <a:ext cx="8483853" cy="2160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4314088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COUNT" val="18"/>
  <p:tag name="ARTICULATE_DESIGN_ID_SLIDE_TEMPLATE_SKILL_NETWORK" val="762xjmeN"/>
  <p:tag name="ARTICULATE_DESIGN_ID_IBM DEVELOPER 2018 WHITE BACKGROUND" val="AcyDFp8V"/>
  <p:tag name="ARTICULATE_SLIDE_THUMBNAIL_REFRESH" val="1"/>
  <p:tag name="ARTICULATE_PROJECT_OPEN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SLIDE_TEMPLATE_skill_network">
  <a:themeElements>
    <a:clrScheme name="IBM Skills Network">
      <a:dk1>
        <a:srgbClr val="262626"/>
      </a:dk1>
      <a:lt1>
        <a:srgbClr val="525252"/>
      </a:lt1>
      <a:dk2>
        <a:srgbClr val="FFFFFF"/>
      </a:dk2>
      <a:lt2>
        <a:srgbClr val="FFFFFF"/>
      </a:lt2>
      <a:accent1>
        <a:srgbClr val="6C4DEA"/>
      </a:accent1>
      <a:accent2>
        <a:srgbClr val="82CFFF"/>
      </a:accent2>
      <a:accent3>
        <a:srgbClr val="FF7EB6"/>
      </a:accent3>
      <a:accent4>
        <a:srgbClr val="3DDBD9"/>
      </a:accent4>
      <a:accent5>
        <a:srgbClr val="5B9BD5"/>
      </a:accent5>
      <a:accent6>
        <a:srgbClr val="525252"/>
      </a:accent6>
      <a:hlink>
        <a:srgbClr val="C1C7CD"/>
      </a:hlink>
      <a:folHlink>
        <a:srgbClr val="DA1E28"/>
      </a:folHlink>
    </a:clrScheme>
    <a:fontScheme name="IBM Skills Network">
      <a:majorFont>
        <a:latin typeface="IBM Plex Sans SemiBold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BM Skills Network PPT Template 01.2023.pptx" id="{565886F7-76CC-4370-877F-2511E1EB1B28}" vid="{AD061E48-3596-4052-9172-46F1919207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9" ma:contentTypeDescription="Create a new document." ma:contentTypeScope="" ma:versionID="d7279d4efbac013e02c1e816bc7f7c13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0a3fd1dbe83fc08387abb87098562ef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AWBlink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1bfc8dc1-ab14-4a6b-8a4a-9f7f0b948a94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AWBlink" ma:index="25" nillable="true" ma:displayName="AWB link" ma:description="Author Workbench link" ma:format="Dropdown" ma:internalName="AWBlink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02edd55d-11a0-43df-8094-42adcb6055ca}" ma:internalName="TaxCatchAll" ma:showField="CatchAllData" ma:web="f80a141d-92ca-4d3d-9308-f7e7b1d44ce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155be751-a274-42e8-93fb-f39d3b9bccc8">
      <Terms xmlns="http://schemas.microsoft.com/office/infopath/2007/PartnerControls"/>
    </lcf76f155ced4ddcb4097134ff3c332f>
    <TaxCatchAll xmlns="f80a141d-92ca-4d3d-9308-f7e7b1d44ce8" xsi:nil="true"/>
    <AWBlink xmlns="155be751-a274-42e8-93fb-f39d3b9bccc8" xsi:nil="true"/>
  </documentManagement>
</p:properties>
</file>

<file path=customXml/itemProps1.xml><?xml version="1.0" encoding="utf-8"?>
<ds:datastoreItem xmlns:ds="http://schemas.openxmlformats.org/officeDocument/2006/customXml" ds:itemID="{BEAB06F8-DBB4-44C7-AF84-8B098C8B039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55be751-a274-42e8-93fb-f39d3b9bccc8"/>
    <ds:schemaRef ds:uri="f80a141d-92ca-4d3d-9308-f7e7b1d44ce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4DA07C5-A406-4A0D-B3E6-3856C94AC7F3}">
  <ds:schemaRefs>
    <ds:schemaRef ds:uri="http://schemas.microsoft.com/office/2006/metadata/properties"/>
    <ds:schemaRef ds:uri="http://purl.org/dc/terms/"/>
    <ds:schemaRef ds:uri="http://www.w3.org/XML/1998/namespace"/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http://schemas.openxmlformats.org/package/2006/metadata/core-properties"/>
    <ds:schemaRef ds:uri="f80a141d-92ca-4d3d-9308-f7e7b1d44ce8"/>
    <ds:schemaRef ds:uri="155be751-a274-42e8-93fb-f39d3b9bccc8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IBM PPT Temp Jan 2023</Template>
  <TotalTime>920</TotalTime>
  <Words>1842</Words>
  <Application>Microsoft Office PowerPoint</Application>
  <PresentationFormat>Panorámica</PresentationFormat>
  <Paragraphs>281</Paragraphs>
  <Slides>27</Slides>
  <Notes>17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27</vt:i4>
      </vt:variant>
    </vt:vector>
  </HeadingPairs>
  <TitlesOfParts>
    <vt:vector size="36" baseType="lpstr">
      <vt:lpstr>Arial</vt:lpstr>
      <vt:lpstr>Calibri</vt:lpstr>
      <vt:lpstr>Helv</vt:lpstr>
      <vt:lpstr>IBM Plex Mono</vt:lpstr>
      <vt:lpstr>IBM Plex Sans</vt:lpstr>
      <vt:lpstr>IBM Plex Sans (Cuerpo)</vt:lpstr>
      <vt:lpstr>IBM Plex Sans SemiBold</vt:lpstr>
      <vt:lpstr>Segoe UI</vt:lpstr>
      <vt:lpstr>SLIDE_TEMPLATE_skill_network</vt:lpstr>
      <vt:lpstr>Data Science and Machine Learning Capstone Project</vt:lpstr>
      <vt:lpstr>Presentación de PowerPoint</vt:lpstr>
      <vt:lpstr>EXECUTIVE SUMMARY</vt:lpstr>
      <vt:lpstr>INTRODUCTION</vt:lpstr>
      <vt:lpstr>METHODOLOGY</vt:lpstr>
      <vt:lpstr>Data Collection: API Integration and Data Cleaning</vt:lpstr>
      <vt:lpstr>Data Collection: Web Scraping Techniques</vt:lpstr>
      <vt:lpstr>Data Wrangling: Exploratory Analysis &amp; Label Creation (Part 1)</vt:lpstr>
      <vt:lpstr>Data Wrangling: Exploratory Analysis &amp; Label Creation (Part 2)</vt:lpstr>
      <vt:lpstr>RESULTS</vt:lpstr>
      <vt:lpstr>Exploratory Data Analysis Using SQL: Launch Sites, Payloads &amp; Outcomes</vt:lpstr>
      <vt:lpstr>Exploratory Data Analysis: Launch Performance &amp; Trends (Part 1)</vt:lpstr>
      <vt:lpstr>Exploratory Data Analysis: Launch Performance &amp; Trends (Part 2)</vt:lpstr>
      <vt:lpstr>Exploratory Data Analysis: Launch Performance &amp; Trends (Part 3)</vt:lpstr>
      <vt:lpstr>Exploratory Data Analysis: Launch Performance &amp; Trends (Part 4)</vt:lpstr>
      <vt:lpstr>Geospatial Visualizations: Launch Sites (Part 1)</vt:lpstr>
      <vt:lpstr>Geospatial Visualizations: Launch Sites (Part 2)</vt:lpstr>
      <vt:lpstr>Geospatial Visualizations: Launch Sites (Part 3)</vt:lpstr>
      <vt:lpstr>Geospatial Visualizations: Launch Sites (Part 4)</vt:lpstr>
      <vt:lpstr>Interactive Dashboard: Exploring Launch Success Metrics</vt:lpstr>
      <vt:lpstr>Landing Success Prediction: Model Evaluation (Part 1)</vt:lpstr>
      <vt:lpstr>Landing Success Prediction: Model Evaluation (Part 2)</vt:lpstr>
      <vt:lpstr>Landing Success Prediction: Model Evaluation (Part 3)</vt:lpstr>
      <vt:lpstr>Landing Success Prediction: Model Evaluation (Part 4)</vt:lpstr>
      <vt:lpstr>DISCUSSION</vt:lpstr>
      <vt:lpstr>CONCLUSION</vt:lpstr>
      <vt:lpstr>FUTURE DIRECTIONS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 and Machine Learning Capstone Project</dc:title>
  <dc:creator>Tori Sleeper</dc:creator>
  <cp:lastModifiedBy>Sergio Gonzalez Pellejero</cp:lastModifiedBy>
  <cp:revision>30</cp:revision>
  <dcterms:created xsi:type="dcterms:W3CDTF">2024-10-30T05:40:03Z</dcterms:created>
  <dcterms:modified xsi:type="dcterms:W3CDTF">2025-05-22T15:30:22Z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  <property fmtid="{D5CDD505-2E9C-101B-9397-08002B2CF9AE}" pid="3" name="MediaServiceImageTags">
    <vt:lpwstr/>
  </property>
  <property fmtid="{D5CDD505-2E9C-101B-9397-08002B2CF9AE}" pid="4" name="ArticulateGUID">
    <vt:lpwstr>07C438A6-8092-445C-AC0D-AE1422093206</vt:lpwstr>
  </property>
  <property fmtid="{D5CDD505-2E9C-101B-9397-08002B2CF9AE}" pid="5" name="ArticulatePath">
    <vt:lpwstr>https://skilluptech.sharepoint.com/sites/Coursera/Shared Documents/General/PPT template/IBM Skills Network PPT Template 01.2023</vt:lpwstr>
  </property>
</Properties>
</file>